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70" r:id="rId3"/>
    <p:sldId id="278" r:id="rId4"/>
    <p:sldId id="281" r:id="rId5"/>
    <p:sldId id="282" r:id="rId6"/>
    <p:sldId id="279" r:id="rId7"/>
    <p:sldId id="283" r:id="rId8"/>
    <p:sldId id="285" r:id="rId9"/>
    <p:sldId id="286" r:id="rId10"/>
    <p:sldId id="287" r:id="rId11"/>
    <p:sldId id="265" r:id="rId12"/>
    <p:sldId id="266" r:id="rId13"/>
    <p:sldId id="257" r:id="rId14"/>
    <p:sldId id="258" r:id="rId15"/>
    <p:sldId id="259" r:id="rId16"/>
    <p:sldId id="260" r:id="rId17"/>
    <p:sldId id="284" r:id="rId18"/>
    <p:sldId id="262" r:id="rId19"/>
    <p:sldId id="280" r:id="rId20"/>
    <p:sldId id="289" r:id="rId21"/>
    <p:sldId id="288" r:id="rId22"/>
    <p:sldId id="290" r:id="rId23"/>
    <p:sldId id="267" r:id="rId24"/>
    <p:sldId id="274" r:id="rId25"/>
  </p:sldIdLst>
  <p:sldSz cx="9144000" cy="5143500" type="screen16x9"/>
  <p:notesSz cx="6858000" cy="9144000"/>
  <p:embeddedFontLst>
    <p:embeddedFont>
      <p:font typeface="Atomic Age" panose="020B0604020202020204" charset="0"/>
      <p:regular r:id="rId27"/>
    </p:embeddedFont>
    <p:embeddedFont>
      <p:font typeface="Consolas" panose="020B0609020204030204" pitchFamily="49" charset="0"/>
      <p:regular r:id="rId28"/>
      <p:bold r:id="rId29"/>
      <p:italic r:id="rId30"/>
      <p:boldItalic r:id="rId31"/>
    </p:embeddedFont>
    <p:embeddedFont>
      <p:font typeface="Inter" panose="02000503000000020004" pitchFamily="2" charset="0"/>
      <p:regular r:id="rId32"/>
      <p:bold r:id="rId33"/>
    </p:embeddedFont>
    <p:embeddedFont>
      <p:font typeface="Space Mono"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0000"/>
    <a:srgbClr val="EFEFEF"/>
    <a:srgbClr val="B4FBD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788" autoAdjust="0"/>
  </p:normalViewPr>
  <p:slideViewPr>
    <p:cSldViewPr snapToGrid="0">
      <p:cViewPr varScale="1">
        <p:scale>
          <a:sx n="120" d="100"/>
          <a:sy n="120" d="100"/>
        </p:scale>
        <p:origin x="786"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MVPTGNGiI-4"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Note: Italicized text is meant as commentary/instruction. Unitalicized text is meant to be spoken directly.</a:t>
            </a:r>
            <a:endParaRPr i="1"/>
          </a:p>
          <a:p>
            <a:pPr marL="0" lvl="0" indent="0" algn="l" rtl="0">
              <a:spcBef>
                <a:spcPts val="0"/>
              </a:spcBef>
              <a:spcAft>
                <a:spcPts val="0"/>
              </a:spcAft>
              <a:buNone/>
            </a:pPr>
            <a:endParaRPr i="1"/>
          </a:p>
          <a:p>
            <a:pPr marL="0" lvl="0" indent="0" algn="l" rtl="0">
              <a:spcBef>
                <a:spcPts val="0"/>
              </a:spcBef>
              <a:spcAft>
                <a:spcPts val="0"/>
              </a:spcAft>
              <a:buNone/>
            </a:pPr>
            <a:r>
              <a:rPr lang="en" i="1" u="sng"/>
              <a:t>Activity Preparation</a:t>
            </a:r>
            <a:endParaRPr i="1" u="sng"/>
          </a:p>
          <a:p>
            <a:pPr marL="0" lvl="0" indent="0" algn="l" rtl="0">
              <a:spcBef>
                <a:spcPts val="0"/>
              </a:spcBef>
              <a:spcAft>
                <a:spcPts val="0"/>
              </a:spcAft>
              <a:buNone/>
            </a:pPr>
            <a:r>
              <a:rPr lang="en" i="1"/>
              <a:t>Play some music in the background, like this: </a:t>
            </a:r>
            <a:r>
              <a:rPr lang="en" i="1" u="sng">
                <a:solidFill>
                  <a:schemeClr val="hlink"/>
                </a:solidFill>
                <a:hlinkClick r:id="rId3"/>
              </a:rPr>
              <a:t>https://www.youtube.com/watch?v=MVPTGNGiI-4</a:t>
            </a:r>
            <a:endParaRPr i="1"/>
          </a:p>
          <a:p>
            <a:pPr marL="0" lvl="0" indent="0" algn="l" rtl="0">
              <a:spcBef>
                <a:spcPts val="0"/>
              </a:spcBef>
              <a:spcAft>
                <a:spcPts val="0"/>
              </a:spcAft>
              <a:buNone/>
            </a:pPr>
            <a:r>
              <a:rPr lang="en" i="1"/>
              <a:t>Welcome the students as they arrive</a:t>
            </a:r>
            <a:endParaRPr i="1"/>
          </a:p>
          <a:p>
            <a:pPr marL="0" lvl="0" indent="0" algn="l" rtl="0">
              <a:spcBef>
                <a:spcPts val="0"/>
              </a:spcBef>
              <a:spcAft>
                <a:spcPts val="0"/>
              </a:spcAft>
              <a:buNone/>
            </a:pPr>
            <a:r>
              <a:rPr lang="en" i="1"/>
              <a:t>Once everyone is seated, cut the music</a:t>
            </a:r>
            <a:endParaRPr i="1"/>
          </a:p>
          <a:p>
            <a:pPr marL="0" lvl="0" indent="0" algn="l" rtl="0">
              <a:spcBef>
                <a:spcPts val="0"/>
              </a:spcBef>
              <a:spcAft>
                <a:spcPts val="0"/>
              </a:spcAft>
              <a:buNone/>
            </a:pPr>
            <a:r>
              <a:rPr lang="en" i="1"/>
              <a:t>Introduce yourselves and provide a little background</a:t>
            </a:r>
            <a:endParaRPr i="1"/>
          </a:p>
          <a:p>
            <a:pPr marL="0" lvl="0" indent="0" algn="l" rtl="0">
              <a:spcBef>
                <a:spcPts val="0"/>
              </a:spcBef>
              <a:spcAft>
                <a:spcPts val="0"/>
              </a:spcAft>
              <a:buNone/>
            </a:pPr>
            <a:r>
              <a:rPr lang="en" i="1"/>
              <a:t>Move to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Beyond club, Hyland Tech Outreach offers several programs, including the Hyland Hackathon and a High School Internship. You’ll hear more about the Hackathon throughout the semester, and you’ll hear more about the internship if you join us in the Spring. But let’s take a look at some of what you could do as an intern here. This first example is an incremental game for lazy coders, designed by our high school interns to help teach students about coding. The second is a game called Friendivia, which… well, let’s show instead of tell. We’re going to play Friendivia!</a:t>
            </a:r>
          </a:p>
        </p:txBody>
      </p:sp>
    </p:spTree>
    <p:extLst>
      <p:ext uri="{BB962C8B-B14F-4D97-AF65-F5344CB8AC3E}">
        <p14:creationId xmlns:p14="http://schemas.microsoft.com/office/powerpoint/2010/main" val="4129889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Pull up https://Friendivia.com/host, host a “Classroom” game, and instruct the students to join.</a:t>
            </a:r>
          </a:p>
        </p:txBody>
      </p:sp>
    </p:spTree>
    <p:extLst>
      <p:ext uri="{BB962C8B-B14F-4D97-AF65-F5344CB8AC3E}">
        <p14:creationId xmlns:p14="http://schemas.microsoft.com/office/powerpoint/2010/main" val="15409306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to get into </a:t>
            </a:r>
            <a:r>
              <a:rPr lang="en-US"/>
              <a:t>the presentation.</a:t>
            </a:r>
            <a:endParaRPr lang="en-US" dirty="0"/>
          </a:p>
        </p:txBody>
      </p:sp>
    </p:spTree>
    <p:extLst>
      <p:ext uri="{BB962C8B-B14F-4D97-AF65-F5344CB8AC3E}">
        <p14:creationId xmlns:p14="http://schemas.microsoft.com/office/powerpoint/2010/main" val="1826630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9ea49c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9ea49c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Raise your hand if you’ve been to a website. Hopefully everybody has. </a:t>
            </a:r>
            <a:r>
              <a:rPr lang="en" b="1"/>
              <a:t>What websites have you visited? Does anyone know how websites are made?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into it! We’ll start by setting up Replit – that’s what we’ll use to write and run code.</a:t>
            </a:r>
          </a:p>
          <a:p>
            <a:pPr marL="158750" indent="0">
              <a:buNone/>
            </a:pPr>
            <a:endParaRPr lang="en-US" dirty="0"/>
          </a:p>
          <a:p>
            <a:pPr marL="158750" indent="0">
              <a:buNone/>
            </a:pPr>
            <a:r>
              <a:rPr lang="en-US" dirty="0"/>
              <a:t>Go to hylandtechclub.com to find the instructions!</a:t>
            </a:r>
          </a:p>
        </p:txBody>
      </p:sp>
    </p:spTree>
    <p:extLst>
      <p:ext uri="{BB962C8B-B14F-4D97-AF65-F5344CB8AC3E}">
        <p14:creationId xmlns:p14="http://schemas.microsoft.com/office/powerpoint/2010/main" val="1116038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We’ll talk a bit about Replit before diving into it.</a:t>
            </a:r>
          </a:p>
          <a:p>
            <a:pPr marL="158750" indent="0">
              <a:buNone/>
            </a:pPr>
            <a:endParaRPr lang="en-US" dirty="0"/>
          </a:p>
          <a:p>
            <a:pPr marL="158750" indent="0" algn="l">
              <a:buNone/>
            </a:pPr>
            <a:r>
              <a:rPr lang="en-US" sz="1100" dirty="0">
                <a:solidFill>
                  <a:srgbClr val="FFFFFF"/>
                </a:solidFill>
              </a:rPr>
              <a:t>Replit is a platform where people can develop software online.</a:t>
            </a:r>
          </a:p>
          <a:p>
            <a:pPr marL="158750" indent="0" algn="l">
              <a:buNone/>
            </a:pPr>
            <a:endParaRPr lang="en-US" sz="1100" dirty="0">
              <a:solidFill>
                <a:srgbClr val="FFFFFF"/>
              </a:solidFill>
            </a:endParaRPr>
          </a:p>
          <a:p>
            <a:pPr marL="158750" indent="0" algn="l">
              <a:buNone/>
            </a:pPr>
            <a:r>
              <a:rPr lang="en-US" sz="1100" dirty="0">
                <a:solidFill>
                  <a:srgbClr val="FFFFFF"/>
                </a:solidFill>
              </a:rPr>
              <a:t>It is free, with a paid option for more powerful features.</a:t>
            </a:r>
          </a:p>
          <a:p>
            <a:pPr marL="158750" indent="0" algn="l">
              <a:buNone/>
            </a:pPr>
            <a:endParaRPr lang="en-US" sz="1100" dirty="0">
              <a:solidFill>
                <a:srgbClr val="FFFFFF"/>
              </a:solidFill>
            </a:endParaRPr>
          </a:p>
          <a:p>
            <a:pPr marL="158750" indent="0" algn="l">
              <a:buNone/>
            </a:pPr>
            <a:r>
              <a:rPr lang="en-US" sz="1100" dirty="0">
                <a:solidFill>
                  <a:srgbClr val="FFFFFF"/>
                </a:solidFill>
              </a:rPr>
              <a:t>An account is required for use.</a:t>
            </a:r>
          </a:p>
          <a:p>
            <a:pPr marL="158750" indent="0" algn="l">
              <a:buNone/>
            </a:pPr>
            <a:endParaRPr lang="en-US" sz="1100" dirty="0">
              <a:solidFill>
                <a:srgbClr val="FFFFFF"/>
              </a:solidFill>
            </a:endParaRPr>
          </a:p>
          <a:p>
            <a:pPr marL="158750" indent="0" algn="l">
              <a:buNone/>
            </a:pPr>
            <a:r>
              <a:rPr lang="en-US" sz="1100" dirty="0">
                <a:solidFill>
                  <a:srgbClr val="FFFFFF"/>
                </a:solidFill>
              </a:rPr>
              <a:t>Collaboration is possible through the Multiplayer Link feature.</a:t>
            </a:r>
          </a:p>
        </p:txBody>
      </p:sp>
    </p:spTree>
    <p:extLst>
      <p:ext uri="{BB962C8B-B14F-4D97-AF65-F5344CB8AC3E}">
        <p14:creationId xmlns:p14="http://schemas.microsoft.com/office/powerpoint/2010/main" val="153038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Here’s what we’ll be doing tonight!</a:t>
            </a:r>
          </a:p>
        </p:txBody>
      </p:sp>
    </p:spTree>
    <p:extLst>
      <p:ext uri="{BB962C8B-B14F-4D97-AF65-F5344CB8AC3E}">
        <p14:creationId xmlns:p14="http://schemas.microsoft.com/office/powerpoint/2010/main" val="25924742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take a look at the Replit editor.</a:t>
            </a:r>
          </a:p>
          <a:p>
            <a:pPr marL="158750" indent="0">
              <a:buNone/>
            </a:pPr>
            <a:endParaRPr lang="en-US" dirty="0"/>
          </a:p>
          <a:p>
            <a:pPr marL="158750" indent="0">
              <a:buNone/>
            </a:pPr>
            <a:r>
              <a:rPr lang="en-US" dirty="0"/>
              <a:t>On the left side of the screen is the Files Area – this is where you can create files for your project. This is just like a folder on a computer – in fact, that’s exactly what it is under the hood!</a:t>
            </a:r>
          </a:p>
          <a:p>
            <a:pPr marL="158750" indent="0">
              <a:buNone/>
            </a:pPr>
            <a:endParaRPr lang="en-US" dirty="0"/>
          </a:p>
          <a:p>
            <a:pPr marL="158750" indent="0">
              <a:buNone/>
            </a:pPr>
            <a:r>
              <a:rPr lang="en-US" dirty="0"/>
              <a:t>In the middle is the code editor. This is where you’ll be able to write code for your websites.</a:t>
            </a:r>
          </a:p>
          <a:p>
            <a:pPr marL="158750" indent="0">
              <a:buNone/>
            </a:pPr>
            <a:endParaRPr lang="en-US" dirty="0"/>
          </a:p>
          <a:p>
            <a:pPr marL="158750" indent="0">
              <a:buNone/>
            </a:pPr>
            <a:r>
              <a:rPr lang="en-US" dirty="0"/>
              <a:t>On the right is the </a:t>
            </a:r>
            <a:r>
              <a:rPr lang="en-US" dirty="0" err="1"/>
              <a:t>Webview</a:t>
            </a:r>
            <a:r>
              <a:rPr lang="en-US" dirty="0"/>
              <a:t> – that’s where you can actually see the website you’re creating. BUT – </a:t>
            </a:r>
          </a:p>
          <a:p>
            <a:pPr marL="158750" indent="0">
              <a:buNone/>
            </a:pPr>
            <a:endParaRPr lang="en-US" dirty="0"/>
          </a:p>
          <a:p>
            <a:pPr marL="158750" indent="0">
              <a:buNone/>
            </a:pPr>
            <a:r>
              <a:rPr lang="en-US" dirty="0"/>
              <a:t>You have to click the Run button, there at the top, to send the code to the </a:t>
            </a:r>
            <a:r>
              <a:rPr lang="en-US" dirty="0" err="1"/>
              <a:t>webview</a:t>
            </a:r>
            <a:r>
              <a:rPr lang="en-US" dirty="0"/>
              <a:t>.</a:t>
            </a:r>
          </a:p>
        </p:txBody>
      </p:sp>
    </p:spTree>
    <p:extLst>
      <p:ext uri="{BB962C8B-B14F-4D97-AF65-F5344CB8AC3E}">
        <p14:creationId xmlns:p14="http://schemas.microsoft.com/office/powerpoint/2010/main" val="40718779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into it! You’ll find instructions on the lesson homepage for this week, under Replit Setup. Follow those instructions to create a Replit account and make a fork of your project.</a:t>
            </a:r>
            <a:endParaRPr lang="en-US" sz="1100" dirty="0">
              <a:solidFill>
                <a:srgbClr val="FFFFFF"/>
              </a:solidFill>
            </a:endParaRPr>
          </a:p>
        </p:txBody>
      </p:sp>
    </p:spTree>
    <p:extLst>
      <p:ext uri="{BB962C8B-B14F-4D97-AF65-F5344CB8AC3E}">
        <p14:creationId xmlns:p14="http://schemas.microsoft.com/office/powerpoint/2010/main" val="30689226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coding!</a:t>
            </a:r>
          </a:p>
        </p:txBody>
      </p:sp>
    </p:spTree>
    <p:extLst>
      <p:ext uri="{BB962C8B-B14F-4D97-AF65-F5344CB8AC3E}">
        <p14:creationId xmlns:p14="http://schemas.microsoft.com/office/powerpoint/2010/main" val="17574591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camp with the Blooket.</a:t>
            </a:r>
          </a:p>
        </p:txBody>
      </p:sp>
    </p:spTree>
    <p:extLst>
      <p:ext uri="{BB962C8B-B14F-4D97-AF65-F5344CB8AC3E}">
        <p14:creationId xmlns:p14="http://schemas.microsoft.com/office/powerpoint/2010/main" val="1583511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What are we doing here?</a:t>
            </a:r>
          </a:p>
          <a:p>
            <a:pPr marL="158750" indent="0">
              <a:buNone/>
            </a:pPr>
            <a:endParaRPr lang="en-US" dirty="0"/>
          </a:p>
          <a:p>
            <a:pPr marL="158750" indent="0">
              <a:buNone/>
            </a:pPr>
            <a:r>
              <a:rPr lang="en-US" dirty="0"/>
              <a:t>In this course, you will learn how to build websites with HTML and CSS.</a:t>
            </a:r>
          </a:p>
          <a:p>
            <a:pPr marL="158750" indent="0">
              <a:buNone/>
            </a:pPr>
            <a:endParaRPr lang="en-US" dirty="0"/>
          </a:p>
          <a:p>
            <a:pPr marL="158750" indent="0">
              <a:buNone/>
            </a:pPr>
            <a:r>
              <a:rPr lang="en-US" dirty="0"/>
              <a:t>By the end, you will have your own website, and it can be about anything at all! It could be about…</a:t>
            </a:r>
          </a:p>
          <a:p>
            <a:pPr marL="158750" indent="0">
              <a:buNone/>
            </a:pPr>
            <a:endParaRPr lang="en-US" dirty="0"/>
          </a:p>
          <a:p>
            <a:pPr marL="158750" indent="0">
              <a:buNone/>
            </a:pPr>
            <a:r>
              <a:rPr lang="en-US" dirty="0"/>
              <a:t>A sports team,</a:t>
            </a:r>
          </a:p>
          <a:p>
            <a:pPr marL="158750" indent="0">
              <a:buNone/>
            </a:pPr>
            <a:endParaRPr lang="en-US" dirty="0"/>
          </a:p>
          <a:p>
            <a:pPr marL="158750" indent="0">
              <a:buNone/>
            </a:pPr>
            <a:r>
              <a:rPr lang="en-US" dirty="0"/>
              <a:t>A beverage,</a:t>
            </a:r>
          </a:p>
          <a:p>
            <a:pPr marL="158750" indent="0">
              <a:buNone/>
            </a:pPr>
            <a:endParaRPr lang="en-US" dirty="0"/>
          </a:p>
          <a:p>
            <a:pPr marL="158750" indent="0">
              <a:buNone/>
            </a:pPr>
            <a:r>
              <a:rPr lang="en-US" dirty="0"/>
              <a:t>Video game movie rankings,</a:t>
            </a:r>
          </a:p>
          <a:p>
            <a:pPr marL="158750" indent="0">
              <a:buNone/>
            </a:pPr>
            <a:endParaRPr lang="en-US" dirty="0"/>
          </a:p>
          <a:p>
            <a:pPr marL="158750" indent="0">
              <a:buNone/>
            </a:pPr>
            <a:r>
              <a:rPr lang="en-US" dirty="0"/>
              <a:t>A music artist,</a:t>
            </a:r>
          </a:p>
          <a:p>
            <a:pPr marL="158750" indent="0">
              <a:buNone/>
            </a:pPr>
            <a:endParaRPr lang="en-US" dirty="0"/>
          </a:p>
          <a:p>
            <a:pPr marL="158750" indent="0">
              <a:buNone/>
            </a:pPr>
            <a:r>
              <a:rPr lang="en-US" dirty="0"/>
              <a:t>Or really anything at all. Start thinking about what you might want to make for your website, and your instructors will help you learn all you need to know to end the semester with a finished product. How will we do this, you may ask…</a:t>
            </a:r>
          </a:p>
        </p:txBody>
      </p:sp>
    </p:spTree>
    <p:extLst>
      <p:ext uri="{BB962C8B-B14F-4D97-AF65-F5344CB8AC3E}">
        <p14:creationId xmlns:p14="http://schemas.microsoft.com/office/powerpoint/2010/main" val="561960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You will definitely want to remember </a:t>
            </a:r>
            <a:r>
              <a:rPr lang="en-US" dirty="0" err="1"/>
              <a:t>hyland</a:t>
            </a:r>
            <a:r>
              <a:rPr lang="en-US" dirty="0"/>
              <a:t> tech club dot com. This is your one stop shop for everything.</a:t>
            </a:r>
          </a:p>
          <a:p>
            <a:endParaRPr lang="en-US" dirty="0"/>
          </a:p>
          <a:p>
            <a:pPr marL="158750" indent="0">
              <a:buNone/>
            </a:pPr>
            <a:r>
              <a:rPr lang="en-US" dirty="0"/>
              <a:t>When you open it up, you should be able to find the link to Web 101 - </a:t>
            </a:r>
          </a:p>
          <a:p>
            <a:pPr marL="158750" indent="0">
              <a:buNone/>
            </a:pPr>
            <a:endParaRPr lang="en-US" dirty="0"/>
          </a:p>
          <a:p>
            <a:pPr marL="158750" indent="0">
              <a:buNone/>
            </a:pPr>
            <a:r>
              <a:rPr lang="en-US" dirty="0"/>
              <a:t>Click that, and you’ll go to the Web 101 course website. This is where everything for this course lives. If you ever don’t know what to do, go there. PLEASE BOOKMARK THIS SITE</a:t>
            </a:r>
          </a:p>
        </p:txBody>
      </p:sp>
    </p:spTree>
    <p:extLst>
      <p:ext uri="{BB962C8B-B14F-4D97-AF65-F5344CB8AC3E}">
        <p14:creationId xmlns:p14="http://schemas.microsoft.com/office/powerpoint/2010/main" val="3722807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As your instructors lead you through the material, there are a few goals we will have. We’re sharing these so we can all be on the same page about a successful outcome for this course.</a:t>
            </a:r>
          </a:p>
          <a:p>
            <a:pPr marL="158750" indent="0">
              <a:buNone/>
            </a:pPr>
            <a:endParaRPr lang="en-US" dirty="0"/>
          </a:p>
          <a:p>
            <a:pPr marL="158750" indent="0">
              <a:buNone/>
            </a:pPr>
            <a:r>
              <a:rPr lang="en-US" dirty="0"/>
              <a:t>We hope that 100% of you submit final projects. That’s every single one!</a:t>
            </a:r>
          </a:p>
          <a:p>
            <a:pPr marL="158750" indent="0">
              <a:buNone/>
            </a:pPr>
            <a:endParaRPr lang="en-US" dirty="0"/>
          </a:p>
          <a:p>
            <a:pPr marL="158750" indent="0">
              <a:buNone/>
            </a:pPr>
            <a:r>
              <a:rPr lang="en-US" dirty="0"/>
              <a:t>We also hope that at least 75% of you come back for Web 102. Not necessarily everybody, but basically as many as possible. We really want you to have a good experience – good enough that you want to return.</a:t>
            </a:r>
          </a:p>
          <a:p>
            <a:pPr marL="158750" indent="0">
              <a:buNone/>
            </a:pPr>
            <a:endParaRPr lang="en-US" dirty="0"/>
          </a:p>
          <a:p>
            <a:pPr marL="158750" indent="0">
              <a:buNone/>
            </a:pPr>
            <a:r>
              <a:rPr lang="en-US" dirty="0"/>
              <a:t>We are also guided by three tenets – we want this course to be driven more by you than by the curriculum. If you have a better idea for a website, or a different application for a topic, or want to do your own thing – please let us know. We also want to focus a lot more on joy than education. Obviously, we want you to learn – but mostly, we want you to have fun. Please let us know if you’re bored, and if we can make your experience better. And finally, we want to focus on the present. We’re going to talk more about the future, but while you’re here, don’t worry about any of that. Just try to have fun with what you’re doing!</a:t>
            </a:r>
          </a:p>
        </p:txBody>
      </p:sp>
    </p:spTree>
    <p:extLst>
      <p:ext uri="{BB962C8B-B14F-4D97-AF65-F5344CB8AC3E}">
        <p14:creationId xmlns:p14="http://schemas.microsoft.com/office/powerpoint/2010/main" val="1248145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To that end, we have some expectations set up for both students AND instructors.</a:t>
            </a:r>
          </a:p>
          <a:p>
            <a:pPr marL="158750" indent="0">
              <a:buNone/>
            </a:pPr>
            <a:endParaRPr lang="en-US" dirty="0"/>
          </a:p>
          <a:p>
            <a:pPr marL="158750" indent="0">
              <a:buNone/>
            </a:pPr>
            <a:r>
              <a:rPr lang="en-US" dirty="0"/>
              <a:t>Instructors should: provide a delightful, memorable, impactful experience by creating a supportive, inclusive classroom environment while teaching with honesty and integrity.</a:t>
            </a:r>
          </a:p>
          <a:p>
            <a:pPr marL="158750" indent="0">
              <a:buNone/>
            </a:pPr>
            <a:endParaRPr lang="en-US" dirty="0"/>
          </a:p>
          <a:p>
            <a:pPr marL="158750" indent="0">
              <a:buNone/>
            </a:pPr>
            <a:r>
              <a:rPr lang="en-US" dirty="0"/>
              <a:t>Students should: build a website that means something to you, communicate your feelings, and treat everyone with respect. Whyever you’re here, we want you to make the most of it.</a:t>
            </a:r>
          </a:p>
        </p:txBody>
      </p:sp>
    </p:spTree>
    <p:extLst>
      <p:ext uri="{BB962C8B-B14F-4D97-AF65-F5344CB8AC3E}">
        <p14:creationId xmlns:p14="http://schemas.microsoft.com/office/powerpoint/2010/main" val="1609345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Many of you are here for many different reasons, but we’re in the same place.</a:t>
            </a:r>
          </a:p>
          <a:p>
            <a:pPr marL="158750" indent="0">
              <a:buNone/>
            </a:pPr>
            <a:endParaRPr lang="en-US" i="0" dirty="0"/>
          </a:p>
          <a:p>
            <a:pPr marL="158750" indent="0">
              <a:buNone/>
            </a:pPr>
            <a:r>
              <a:rPr lang="en-US" i="0" dirty="0"/>
              <a:t>Right now, we are in Web 101. There’s no right or wrong path, but you’re all here on a journey. This might be the very beginning, or you might be well on your way. This might be the end. You may bring a lot of previous experience, or none. This might lead you directly to Web 102 and then Web 103, or you might go on to do your own thing, or you might never look at a computer again, or maybe you’ll end up participating in the hackathon or joining us as a high school intern. All of that is great and wonderful – we want to give you the best possible experience while you’re here! But for a little inspiration, let’s take a look at what lies ahead.</a:t>
            </a:r>
          </a:p>
        </p:txBody>
      </p:sp>
    </p:spTree>
    <p:extLst>
      <p:ext uri="{BB962C8B-B14F-4D97-AF65-F5344CB8AC3E}">
        <p14:creationId xmlns:p14="http://schemas.microsoft.com/office/powerpoint/2010/main" val="168648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By the end of this course, you should be able to make a pretty full-featured website, about whatever topic you desire. Here are some examples – one of them is about video game film adaptations. One of them is about selling fake products (not recommended). One of them is just really cool.</a:t>
            </a:r>
          </a:p>
          <a:p>
            <a:pPr marL="158750" indent="0">
              <a:buNone/>
            </a:pPr>
            <a:endParaRPr lang="en-US" i="0" dirty="0"/>
          </a:p>
          <a:p>
            <a:pPr marL="158750" indent="0">
              <a:buNone/>
            </a:pPr>
            <a:r>
              <a:rPr lang="en-US" i="0" dirty="0"/>
              <a:t>Our goal is to give you the skills you need to make something like any of these sites. That should all be possible by the end of this semester! But looking even farther ahead…</a:t>
            </a:r>
          </a:p>
        </p:txBody>
      </p:sp>
    </p:spTree>
    <p:extLst>
      <p:ext uri="{BB962C8B-B14F-4D97-AF65-F5344CB8AC3E}">
        <p14:creationId xmlns:p14="http://schemas.microsoft.com/office/powerpoint/2010/main" val="3401346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If you decide to continue with Hy-Tech Club, you’ll be able to learn even more and make websites that are even cooler. Here are a couple of examples: one that finds a random cat picture from the internet and speaks its caption, and one that… well, you’ll see.</a:t>
            </a:r>
          </a:p>
        </p:txBody>
      </p:sp>
    </p:spTree>
    <p:extLst>
      <p:ext uri="{BB962C8B-B14F-4D97-AF65-F5344CB8AC3E}">
        <p14:creationId xmlns:p14="http://schemas.microsoft.com/office/powerpoint/2010/main" val="1491409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Atomic Age"/>
              <a:buNone/>
              <a:defRPr sz="5200">
                <a:latin typeface="Atomic Age"/>
                <a:ea typeface="Atomic Age"/>
                <a:cs typeface="Atomic Age"/>
                <a:sym typeface="Atomic Ag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Space Mono"/>
              <a:buNone/>
              <a:defRPr sz="2800">
                <a:latin typeface="Space Mono"/>
                <a:ea typeface="Space Mono"/>
                <a:cs typeface="Space Mono"/>
                <a:sym typeface="Space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Font typeface="Atomic Age"/>
              <a:buNone/>
              <a:defRPr sz="3600">
                <a:latin typeface="Atomic Age"/>
                <a:ea typeface="Atomic Age"/>
                <a:cs typeface="Atomic Age"/>
                <a:sym typeface="Atomic Ag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Font typeface="Space Mono"/>
              <a:buChar char="●"/>
              <a:defRPr>
                <a:latin typeface="Space Mono"/>
                <a:ea typeface="Space Mono"/>
                <a:cs typeface="Space Mono"/>
                <a:sym typeface="Space Mono"/>
              </a:defRPr>
            </a:lvl1pPr>
            <a:lvl2pPr marL="914400" lvl="1" indent="-317500">
              <a:spcBef>
                <a:spcPts val="0"/>
              </a:spcBef>
              <a:spcAft>
                <a:spcPts val="0"/>
              </a:spcAft>
              <a:buSzPts val="1400"/>
              <a:buFont typeface="Space Mono"/>
              <a:buChar char="○"/>
              <a:defRPr>
                <a:latin typeface="Space Mono"/>
                <a:ea typeface="Space Mono"/>
                <a:cs typeface="Space Mono"/>
                <a:sym typeface="Space Mono"/>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Font typeface="Atomic Age"/>
              <a:buNone/>
              <a:defRPr sz="2400">
                <a:latin typeface="Atomic Age"/>
                <a:ea typeface="Atomic Age"/>
                <a:cs typeface="Atomic Age"/>
                <a:sym typeface="Atomic Ag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Font typeface="Atomic Age"/>
              <a:buNone/>
              <a:defRPr sz="4800">
                <a:latin typeface="Atomic Age"/>
                <a:ea typeface="Atomic Age"/>
                <a:cs typeface="Atomic Age"/>
                <a:sym typeface="Atomic Ag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Space Mono"/>
              <a:buNone/>
              <a:defRPr>
                <a:latin typeface="Space Mono"/>
                <a:ea typeface="Space Mono"/>
                <a:cs typeface="Space Mono"/>
                <a:sym typeface="Space Mono"/>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utohack-idle.onrender.com/"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friendivia.com/about/"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2001:_A_Space_Odyssey_(film)"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hylandtechclub.com/showcase/Web101/Brooke/index.html"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hyperlink" Target="https://hylandtechclub.com/showcase/Web101/Cool/index.html" TargetMode="External"/><Relationship Id="rId4" Type="http://schemas.openxmlformats.org/officeDocument/2006/relationships/hyperlink" Target="https://hylandtechclub.com/showcase/Web101/Aidan/index.html"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hylandtechclub.com/showcase/Web103/GetCat/index.html"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hylandtechclub.com/showcase/Web102/SpunchBopOS/index.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19075" y="0"/>
            <a:ext cx="5025000" cy="2773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8200" b="1"/>
              <a:t>W E L C O M E</a:t>
            </a:r>
            <a:endParaRPr sz="8200" b="1"/>
          </a:p>
        </p:txBody>
      </p:sp>
      <p:sp>
        <p:nvSpPr>
          <p:cNvPr id="55" name="Google Shape;55;p13"/>
          <p:cNvSpPr txBox="1">
            <a:spLocks noGrp="1"/>
          </p:cNvSpPr>
          <p:nvPr>
            <p:ph type="subTitle" idx="1"/>
          </p:nvPr>
        </p:nvSpPr>
        <p:spPr>
          <a:xfrm>
            <a:off x="4119075" y="3027775"/>
            <a:ext cx="5025000" cy="116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hy-tech club:</a:t>
            </a:r>
          </a:p>
          <a:p>
            <a:pPr marL="0" lvl="0" indent="0" algn="ctr" rtl="0">
              <a:spcBef>
                <a:spcPts val="0"/>
              </a:spcBef>
              <a:spcAft>
                <a:spcPts val="0"/>
              </a:spcAft>
              <a:buNone/>
            </a:pPr>
            <a:r>
              <a:rPr lang="en-US" b="1" dirty="0"/>
              <a:t>W</a:t>
            </a:r>
            <a:r>
              <a:rPr lang="en" b="1" dirty="0"/>
              <a:t>EB 101</a:t>
            </a:r>
            <a:endParaRPr b="1" dirty="0"/>
          </a:p>
        </p:txBody>
      </p:sp>
      <p:pic>
        <p:nvPicPr>
          <p:cNvPr id="56" name="Google Shape;56;p13"/>
          <p:cNvPicPr preferRelativeResize="0"/>
          <p:nvPr/>
        </p:nvPicPr>
        <p:blipFill>
          <a:blip r:embed="rId3">
            <a:alphaModFix/>
          </a:blip>
          <a:stretch>
            <a:fillRect/>
          </a:stretch>
        </p:blipFill>
        <p:spPr>
          <a:xfrm>
            <a:off x="0" y="0"/>
            <a:ext cx="41190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496379" y="1332310"/>
            <a:ext cx="3573971" cy="3525469"/>
          </a:xfrm>
          <a:prstGeom prst="rect">
            <a:avLst/>
          </a:prstGeom>
          <a:solidFill>
            <a:schemeClr val="accent5">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400" b="1" dirty="0">
                <a:solidFill>
                  <a:schemeClr val="bg1">
                    <a:lumMod val="10000"/>
                  </a:schemeClr>
                </a:solidFill>
              </a:rPr>
              <a:t>Beyond</a:t>
            </a:r>
          </a:p>
          <a:p>
            <a:pPr algn="ctr"/>
            <a:endParaRPr lang="en-US" sz="2400" b="1" dirty="0">
              <a:solidFill>
                <a:schemeClr val="bg1">
                  <a:lumMod val="10000"/>
                </a:schemeClr>
              </a:solidFill>
            </a:endParaRPr>
          </a:p>
          <a:p>
            <a:pPr algn="ctr"/>
            <a:r>
              <a:rPr lang="en-US" sz="1050" b="1" dirty="0">
                <a:solidFill>
                  <a:schemeClr val="bg1">
                    <a:lumMod val="10000"/>
                  </a:schemeClr>
                </a:solidFill>
                <a:hlinkClick r:id="rId3"/>
              </a:rPr>
              <a:t>https://autohack-idle.onrender.com/</a:t>
            </a:r>
            <a:endParaRPr lang="en-US" sz="1050" b="1" dirty="0">
              <a:solidFill>
                <a:schemeClr val="bg1">
                  <a:lumMod val="10000"/>
                </a:schemeClr>
              </a:solidFill>
            </a:endParaRPr>
          </a:p>
          <a:p>
            <a:pPr algn="ctr"/>
            <a:r>
              <a:rPr lang="en-US" sz="1050" b="1" dirty="0">
                <a:solidFill>
                  <a:schemeClr val="bg1">
                    <a:lumMod val="10000"/>
                  </a:schemeClr>
                </a:solidFill>
                <a:hlinkClick r:id="rId4"/>
              </a:rPr>
              <a:t>https://Friendivia.com/about/</a:t>
            </a:r>
            <a:endParaRPr lang="en-US" sz="1600" b="1" dirty="0">
              <a:solidFill>
                <a:schemeClr val="bg1">
                  <a:lumMod val="10000"/>
                </a:schemeClr>
              </a:solidFill>
            </a:endParaRPr>
          </a:p>
        </p:txBody>
      </p:sp>
    </p:spTree>
    <p:extLst>
      <p:ext uri="{BB962C8B-B14F-4D97-AF65-F5344CB8AC3E}">
        <p14:creationId xmlns:p14="http://schemas.microsoft.com/office/powerpoint/2010/main" val="1041909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79C50-27CC-3AC5-B8D7-4DAFD0883B39}"/>
              </a:ext>
            </a:extLst>
          </p:cNvPr>
          <p:cNvSpPr>
            <a:spLocks noGrp="1"/>
          </p:cNvSpPr>
          <p:nvPr>
            <p:ph type="title"/>
          </p:nvPr>
        </p:nvSpPr>
        <p:spPr/>
        <p:txBody>
          <a:bodyPr>
            <a:noAutofit/>
          </a:bodyPr>
          <a:lstStyle/>
          <a:p>
            <a:r>
              <a:rPr lang="en-US" sz="3200" dirty="0"/>
              <a:t>Friendivia!</a:t>
            </a:r>
          </a:p>
        </p:txBody>
      </p:sp>
      <p:sp>
        <p:nvSpPr>
          <p:cNvPr id="3" name="TextBox 2">
            <a:extLst>
              <a:ext uri="{FF2B5EF4-FFF2-40B4-BE49-F238E27FC236}">
                <a16:creationId xmlns:a16="http://schemas.microsoft.com/office/drawing/2014/main" id="{596CEC0B-A599-DAD0-AB92-D75B6E320914}"/>
              </a:ext>
            </a:extLst>
          </p:cNvPr>
          <p:cNvSpPr txBox="1"/>
          <p:nvPr/>
        </p:nvSpPr>
        <p:spPr>
          <a:xfrm>
            <a:off x="2834640" y="709948"/>
            <a:ext cx="5237331" cy="307777"/>
          </a:xfrm>
          <a:prstGeom prst="rect">
            <a:avLst/>
          </a:prstGeom>
          <a:noFill/>
        </p:spPr>
        <p:txBody>
          <a:bodyPr wrap="none" rtlCol="0">
            <a:spAutoFit/>
          </a:bodyPr>
          <a:lstStyle/>
          <a:p>
            <a:r>
              <a:rPr lang="en-US" i="1" dirty="0"/>
              <a:t>A game developed by Tech Outreach students in Summer 2023!</a:t>
            </a:r>
          </a:p>
        </p:txBody>
      </p:sp>
      <p:pic>
        <p:nvPicPr>
          <p:cNvPr id="5" name="Picture 4">
            <a:extLst>
              <a:ext uri="{FF2B5EF4-FFF2-40B4-BE49-F238E27FC236}">
                <a16:creationId xmlns:a16="http://schemas.microsoft.com/office/drawing/2014/main" id="{990DFE22-4E08-F782-FFFB-EDCA91D32FBA}"/>
              </a:ext>
            </a:extLst>
          </p:cNvPr>
          <p:cNvPicPr>
            <a:picLocks noChangeAspect="1"/>
          </p:cNvPicPr>
          <p:nvPr/>
        </p:nvPicPr>
        <p:blipFill>
          <a:blip r:embed="rId3"/>
          <a:stretch>
            <a:fillRect/>
          </a:stretch>
        </p:blipFill>
        <p:spPr>
          <a:xfrm>
            <a:off x="1025718" y="1181785"/>
            <a:ext cx="7092563" cy="3642706"/>
          </a:xfrm>
          <a:prstGeom prst="rect">
            <a:avLst/>
          </a:prstGeom>
        </p:spPr>
      </p:pic>
    </p:spTree>
    <p:extLst>
      <p:ext uri="{BB962C8B-B14F-4D97-AF65-F5344CB8AC3E}">
        <p14:creationId xmlns:p14="http://schemas.microsoft.com/office/powerpoint/2010/main" val="2009662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Presentation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learn about the web!</a:t>
            </a:r>
          </a:p>
        </p:txBody>
      </p:sp>
    </p:spTree>
    <p:extLst>
      <p:ext uri="{BB962C8B-B14F-4D97-AF65-F5344CB8AC3E}">
        <p14:creationId xmlns:p14="http://schemas.microsoft.com/office/powerpoint/2010/main" val="8478202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1345675" y="240400"/>
            <a:ext cx="71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4800" b="1"/>
              <a:t>raise your hand</a:t>
            </a:r>
            <a:r>
              <a:rPr lang="en" sz="4800"/>
              <a:t> if you have ever been to a website.</a:t>
            </a:r>
            <a:endParaRPr sz="4800"/>
          </a:p>
        </p:txBody>
      </p:sp>
      <p:sp>
        <p:nvSpPr>
          <p:cNvPr id="62" name="Google Shape;62;p14"/>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6487376" y="2078325"/>
            <a:ext cx="2535175" cy="4428700"/>
          </a:xfrm>
          <a:prstGeom prst="rect">
            <a:avLst/>
          </a:prstGeom>
          <a:noFill/>
          <a:ln>
            <a:noFill/>
          </a:ln>
        </p:spPr>
      </p:pic>
      <p:sp>
        <p:nvSpPr>
          <p:cNvPr id="2" name="Rectangle 1">
            <a:extLst>
              <a:ext uri="{FF2B5EF4-FFF2-40B4-BE49-F238E27FC236}">
                <a16:creationId xmlns:a16="http://schemas.microsoft.com/office/drawing/2014/main" id="{67FA7526-E0CE-3575-0F11-F63F6EE5A705}"/>
              </a:ext>
            </a:extLst>
          </p:cNvPr>
          <p:cNvSpPr/>
          <p:nvPr/>
        </p:nvSpPr>
        <p:spPr>
          <a:xfrm>
            <a:off x="1828800" y="3656800"/>
            <a:ext cx="4195176" cy="7084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Inter" panose="02000503000000020004" pitchFamily="2" charset="0"/>
                <a:ea typeface="Inter" panose="02000503000000020004" pitchFamily="2" charset="0"/>
              </a:rPr>
              <a:t>What websites have you visited?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1775" y="-134575"/>
            <a:ext cx="4317900" cy="20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one example:</a:t>
            </a:r>
            <a:r>
              <a:rPr lang="en" sz="4800"/>
              <a:t> </a:t>
            </a:r>
            <a:r>
              <a:rPr lang="en" sz="6000" b="1"/>
              <a:t>Wikipedia</a:t>
            </a:r>
            <a:endParaRPr sz="6000" b="1"/>
          </a:p>
        </p:txBody>
      </p:sp>
      <p:sp>
        <p:nvSpPr>
          <p:cNvPr id="69" name="Google Shape;69;p15"/>
          <p:cNvSpPr txBox="1">
            <a:spLocks noGrp="1"/>
          </p:cNvSpPr>
          <p:nvPr>
            <p:ph type="body" idx="1"/>
          </p:nvPr>
        </p:nvSpPr>
        <p:spPr>
          <a:xfrm>
            <a:off x="451775" y="1846575"/>
            <a:ext cx="4317900" cy="2864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AutoNum type="arabicPeriod"/>
            </a:pPr>
            <a:r>
              <a:rPr lang="en" dirty="0">
                <a:latin typeface="Inter" panose="02000503000000020004" pitchFamily="2" charset="0"/>
                <a:ea typeface="Inter" panose="02000503000000020004" pitchFamily="2" charset="0"/>
              </a:rPr>
              <a:t>Open Google Chrome</a:t>
            </a:r>
            <a:endParaRPr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50"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Visit a page for a movie like </a:t>
            </a:r>
            <a:r>
              <a:rPr lang="en" b="1" u="sng" dirty="0">
                <a:solidFill>
                  <a:schemeClr val="hlink"/>
                </a:solidFill>
                <a:latin typeface="Inter" panose="02000503000000020004" pitchFamily="2" charset="0"/>
                <a:ea typeface="Inter" panose="02000503000000020004" pitchFamily="2" charset="0"/>
                <a:hlinkClick r:id="rId3"/>
              </a:rPr>
              <a:t>2001: A Space Odyssey</a:t>
            </a:r>
            <a:endParaRPr b="1"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50" b="1"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Right click and select the </a:t>
            </a:r>
            <a:r>
              <a:rPr lang="en" b="1" dirty="0">
                <a:latin typeface="Inter" panose="02000503000000020004" pitchFamily="2" charset="0"/>
                <a:ea typeface="Inter" panose="02000503000000020004" pitchFamily="2" charset="0"/>
              </a:rPr>
              <a:t>View page source</a:t>
            </a:r>
            <a:r>
              <a:rPr lang="en" dirty="0">
                <a:latin typeface="Inter" panose="02000503000000020004" pitchFamily="2" charset="0"/>
                <a:ea typeface="Inter" panose="02000503000000020004" pitchFamily="2" charset="0"/>
              </a:rPr>
              <a:t> option</a:t>
            </a:r>
            <a:endParaRPr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00"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Look at the </a:t>
            </a:r>
            <a:r>
              <a:rPr lang="en" b="1" dirty="0">
                <a:latin typeface="Inter" panose="02000503000000020004" pitchFamily="2" charset="0"/>
                <a:ea typeface="Inter" panose="02000503000000020004" pitchFamily="2" charset="0"/>
              </a:rPr>
              <a:t>HTML code</a:t>
            </a:r>
            <a:r>
              <a:rPr lang="en" dirty="0">
                <a:latin typeface="Inter" panose="02000503000000020004" pitchFamily="2" charset="0"/>
                <a:ea typeface="Inter" panose="02000503000000020004" pitchFamily="2" charset="0"/>
              </a:rPr>
              <a:t> that powers the site!</a:t>
            </a:r>
            <a:endParaRPr dirty="0">
              <a:latin typeface="Inter" panose="02000503000000020004" pitchFamily="2" charset="0"/>
              <a:ea typeface="Inter" panose="02000503000000020004" pitchFamily="2" charset="0"/>
            </a:endParaRPr>
          </a:p>
        </p:txBody>
      </p:sp>
      <p:pic>
        <p:nvPicPr>
          <p:cNvPr id="70" name="Google Shape;70;p15"/>
          <p:cNvPicPr preferRelativeResize="0"/>
          <p:nvPr/>
        </p:nvPicPr>
        <p:blipFill>
          <a:blip r:embed="rId4">
            <a:alphaModFix/>
          </a:blip>
          <a:stretch>
            <a:fillRect/>
          </a:stretch>
        </p:blipFill>
        <p:spPr>
          <a:xfrm>
            <a:off x="5131786" y="0"/>
            <a:ext cx="3471429" cy="5143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82275" y="174350"/>
            <a:ext cx="79935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a:t>HTML</a:t>
            </a:r>
            <a:endParaRPr sz="7200" b="1"/>
          </a:p>
        </p:txBody>
      </p:sp>
      <p:sp>
        <p:nvSpPr>
          <p:cNvPr id="76" name="Google Shape;76;p16"/>
          <p:cNvSpPr txBox="1">
            <a:spLocks noGrp="1"/>
          </p:cNvSpPr>
          <p:nvPr>
            <p:ph type="body" idx="1"/>
          </p:nvPr>
        </p:nvSpPr>
        <p:spPr>
          <a:xfrm>
            <a:off x="1098450" y="1644725"/>
            <a:ext cx="7734000" cy="31022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b="1" dirty="0">
                <a:latin typeface="Inter" panose="02000503000000020004" pitchFamily="2" charset="0"/>
                <a:ea typeface="Inter" panose="02000503000000020004" pitchFamily="2" charset="0"/>
              </a:rPr>
              <a:t>HTML</a:t>
            </a:r>
            <a:r>
              <a:rPr lang="en" sz="2200" dirty="0">
                <a:latin typeface="Inter" panose="02000503000000020004" pitchFamily="2" charset="0"/>
                <a:ea typeface="Inter" panose="02000503000000020004" pitchFamily="2" charset="0"/>
              </a:rPr>
              <a:t> stands for </a:t>
            </a:r>
            <a:r>
              <a:rPr lang="en" sz="2200" b="1" dirty="0">
                <a:latin typeface="Inter" panose="02000503000000020004" pitchFamily="2" charset="0"/>
                <a:ea typeface="Inter" panose="02000503000000020004" pitchFamily="2" charset="0"/>
              </a:rPr>
              <a:t>H</a:t>
            </a:r>
            <a:r>
              <a:rPr lang="en" sz="2200" dirty="0">
                <a:latin typeface="Inter" panose="02000503000000020004" pitchFamily="2" charset="0"/>
                <a:ea typeface="Inter" panose="02000503000000020004" pitchFamily="2" charset="0"/>
              </a:rPr>
              <a:t>yper</a:t>
            </a:r>
            <a:r>
              <a:rPr lang="en" sz="2200" b="1" dirty="0">
                <a:latin typeface="Inter" panose="02000503000000020004" pitchFamily="2" charset="0"/>
                <a:ea typeface="Inter" panose="02000503000000020004" pitchFamily="2" charset="0"/>
              </a:rPr>
              <a:t>T</a:t>
            </a:r>
            <a:r>
              <a:rPr lang="en" sz="2200" dirty="0">
                <a:latin typeface="Inter" panose="02000503000000020004" pitchFamily="2" charset="0"/>
                <a:ea typeface="Inter" panose="02000503000000020004" pitchFamily="2" charset="0"/>
              </a:rPr>
              <a:t>ext </a:t>
            </a:r>
            <a:r>
              <a:rPr lang="en" sz="2200" b="1" dirty="0">
                <a:latin typeface="Inter" panose="02000503000000020004" pitchFamily="2" charset="0"/>
                <a:ea typeface="Inter" panose="02000503000000020004" pitchFamily="2" charset="0"/>
              </a:rPr>
              <a:t>M</a:t>
            </a:r>
            <a:r>
              <a:rPr lang="en" sz="2200" dirty="0">
                <a:latin typeface="Inter" panose="02000503000000020004" pitchFamily="2" charset="0"/>
                <a:ea typeface="Inter" panose="02000503000000020004" pitchFamily="2" charset="0"/>
              </a:rPr>
              <a:t>arkup </a:t>
            </a:r>
            <a:r>
              <a:rPr lang="en" sz="2200" b="1" dirty="0">
                <a:latin typeface="Inter" panose="02000503000000020004" pitchFamily="2" charset="0"/>
                <a:ea typeface="Inter" panose="02000503000000020004" pitchFamily="2" charset="0"/>
              </a:rPr>
              <a:t>L</a:t>
            </a:r>
            <a:r>
              <a:rPr lang="en" sz="2200" dirty="0">
                <a:latin typeface="Inter" panose="02000503000000020004" pitchFamily="2" charset="0"/>
                <a:ea typeface="Inter" panose="02000503000000020004" pitchFamily="2" charset="0"/>
              </a:rPr>
              <a:t>anguage.</a:t>
            </a: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r>
              <a:rPr lang="en" sz="2200" dirty="0">
                <a:latin typeface="Inter" panose="02000503000000020004" pitchFamily="2" charset="0"/>
                <a:ea typeface="Inter" panose="02000503000000020004" pitchFamily="2" charset="0"/>
              </a:rPr>
              <a:t>You can use HTML to build websites.</a:t>
            </a: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endParaRPr sz="2200" dirty="0">
              <a:latin typeface="Inter" panose="02000503000000020004" pitchFamily="2" charset="0"/>
              <a:ea typeface="Inter" panose="02000503000000020004" pitchFamily="2" charset="0"/>
            </a:endParaRPr>
          </a:p>
          <a:p>
            <a:pPr marL="0" lvl="0" indent="0" algn="l" rtl="0">
              <a:spcBef>
                <a:spcPts val="1200"/>
              </a:spcBef>
              <a:spcAft>
                <a:spcPts val="1200"/>
              </a:spcAft>
              <a:buNone/>
            </a:pPr>
            <a:r>
              <a:rPr lang="en" sz="2200" dirty="0">
                <a:latin typeface="Inter" panose="02000503000000020004" pitchFamily="2" charset="0"/>
                <a:ea typeface="Inter" panose="02000503000000020004" pitchFamily="2" charset="0"/>
              </a:rPr>
              <a:t>Web browsers (like Google Chrome) take an HTML document and turn it into a nice looking page.</a:t>
            </a:r>
            <a:endParaRPr sz="2200" dirty="0">
              <a:latin typeface="Inter" panose="02000503000000020004" pitchFamily="2" charset="0"/>
              <a:ea typeface="Inter" panose="02000503000000020004" pitchFamily="2" charset="0"/>
            </a:endParaRPr>
          </a:p>
        </p:txBody>
      </p:sp>
      <p:sp>
        <p:nvSpPr>
          <p:cNvPr id="77" name="Google Shape;77;p16"/>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2" end="2"/>
                                            </p:txEl>
                                          </p:spTgt>
                                        </p:tgtEl>
                                        <p:attrNameLst>
                                          <p:attrName>style.visibility</p:attrName>
                                        </p:attrNameLst>
                                      </p:cBhvr>
                                      <p:to>
                                        <p:strVal val="visible"/>
                                      </p:to>
                                    </p:set>
                                    <p:animEffect transition="in" filter="fade">
                                      <p:cBhvr>
                                        <p:cTn id="12" dur="500"/>
                                        <p:tgtEl>
                                          <p:spTgt spid="7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4" end="4"/>
                                            </p:txEl>
                                          </p:spTgt>
                                        </p:tgtEl>
                                        <p:attrNameLst>
                                          <p:attrName>style.visibility</p:attrName>
                                        </p:attrNameLst>
                                      </p:cBhvr>
                                      <p:to>
                                        <p:strVal val="visible"/>
                                      </p:to>
                                    </p:set>
                                    <p:animEffect transition="in" filter="fade">
                                      <p:cBhvr>
                                        <p:cTn id="17" dur="5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HTML </a:t>
            </a:r>
            <a:r>
              <a:rPr lang="en" sz="7200" b="1"/>
              <a:t>Elements</a:t>
            </a:r>
            <a:endParaRPr sz="7200" b="1"/>
          </a:p>
        </p:txBody>
      </p:sp>
      <p:sp>
        <p:nvSpPr>
          <p:cNvPr id="83" name="Google Shape;83;p17"/>
          <p:cNvSpPr txBox="1">
            <a:spLocks noGrp="1"/>
          </p:cNvSpPr>
          <p:nvPr>
            <p:ph type="body" idx="1"/>
          </p:nvPr>
        </p:nvSpPr>
        <p:spPr>
          <a:xfrm>
            <a:off x="311700" y="1152475"/>
            <a:ext cx="8520600" cy="619200"/>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1200"/>
              </a:spcAft>
              <a:buNone/>
            </a:pPr>
            <a:r>
              <a:rPr lang="en" sz="2400" b="1" dirty="0">
                <a:latin typeface="Inter" panose="02000503000000020004" pitchFamily="2" charset="0"/>
                <a:ea typeface="Inter" panose="02000503000000020004" pitchFamily="2" charset="0"/>
              </a:rPr>
              <a:t>What’s something you’ve seen on a website?</a:t>
            </a:r>
            <a:endParaRPr sz="2400" b="1" dirty="0">
              <a:latin typeface="Inter" panose="02000503000000020004" pitchFamily="2" charset="0"/>
              <a:ea typeface="Inter" panose="02000503000000020004" pitchFamily="2" charset="0"/>
            </a:endParaRPr>
          </a:p>
        </p:txBody>
      </p:sp>
      <p:pic>
        <p:nvPicPr>
          <p:cNvPr id="84" name="Google Shape;84;p17"/>
          <p:cNvPicPr preferRelativeResize="0"/>
          <p:nvPr/>
        </p:nvPicPr>
        <p:blipFill rotWithShape="1">
          <a:blip r:embed="rId3">
            <a:alphaModFix/>
          </a:blip>
          <a:srcRect l="1806"/>
          <a:stretch/>
        </p:blipFill>
        <p:spPr>
          <a:xfrm>
            <a:off x="-60390" y="4197450"/>
            <a:ext cx="3117515" cy="946050"/>
          </a:xfrm>
          <a:prstGeom prst="rect">
            <a:avLst/>
          </a:prstGeom>
          <a:noFill/>
          <a:ln>
            <a:noFill/>
          </a:ln>
        </p:spPr>
      </p:pic>
      <p:pic>
        <p:nvPicPr>
          <p:cNvPr id="85" name="Google Shape;85;p17"/>
          <p:cNvPicPr preferRelativeResize="0"/>
          <p:nvPr/>
        </p:nvPicPr>
        <p:blipFill rotWithShape="1">
          <a:blip r:embed="rId3">
            <a:alphaModFix/>
          </a:blip>
          <a:srcRect l="1806"/>
          <a:stretch/>
        </p:blipFill>
        <p:spPr>
          <a:xfrm>
            <a:off x="2980927" y="4197450"/>
            <a:ext cx="3117473" cy="946050"/>
          </a:xfrm>
          <a:prstGeom prst="rect">
            <a:avLst/>
          </a:prstGeom>
          <a:noFill/>
          <a:ln>
            <a:noFill/>
          </a:ln>
        </p:spPr>
      </p:pic>
      <p:pic>
        <p:nvPicPr>
          <p:cNvPr id="86" name="Google Shape;86;p17"/>
          <p:cNvPicPr preferRelativeResize="0"/>
          <p:nvPr/>
        </p:nvPicPr>
        <p:blipFill rotWithShape="1">
          <a:blip r:embed="rId3">
            <a:alphaModFix/>
          </a:blip>
          <a:srcRect l="1806"/>
          <a:stretch/>
        </p:blipFill>
        <p:spPr>
          <a:xfrm>
            <a:off x="6026500" y="4197450"/>
            <a:ext cx="3117500" cy="946050"/>
          </a:xfrm>
          <a:prstGeom prst="rect">
            <a:avLst/>
          </a:prstGeom>
          <a:noFill/>
          <a:ln>
            <a:noFill/>
          </a:ln>
        </p:spPr>
      </p:pic>
      <p:sp>
        <p:nvSpPr>
          <p:cNvPr id="87" name="Google Shape;87;p17"/>
          <p:cNvSpPr/>
          <p:nvPr/>
        </p:nvSpPr>
        <p:spPr>
          <a:xfrm>
            <a:off x="493425" y="1973675"/>
            <a:ext cx="919500" cy="7701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panose="02000503000000020004" pitchFamily="2" charset="0"/>
                <a:ea typeface="Inter" panose="02000503000000020004" pitchFamily="2" charset="0"/>
                <a:cs typeface="Space Mono"/>
                <a:sym typeface="Space Mono"/>
              </a:rPr>
              <a:t>text</a:t>
            </a:r>
            <a:endParaRPr>
              <a:latin typeface="Inter" panose="02000503000000020004" pitchFamily="2" charset="0"/>
              <a:ea typeface="Inter" panose="02000503000000020004" pitchFamily="2" charset="0"/>
              <a:cs typeface="Space Mono"/>
              <a:sym typeface="Space Mono"/>
            </a:endParaRPr>
          </a:p>
        </p:txBody>
      </p:sp>
      <p:sp>
        <p:nvSpPr>
          <p:cNvPr id="88" name="Google Shape;88;p17"/>
          <p:cNvSpPr/>
          <p:nvPr/>
        </p:nvSpPr>
        <p:spPr>
          <a:xfrm>
            <a:off x="929900" y="2929100"/>
            <a:ext cx="919500" cy="103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panose="02000503000000020004" pitchFamily="2" charset="0"/>
                <a:ea typeface="Inter" panose="02000503000000020004" pitchFamily="2" charset="0"/>
                <a:cs typeface="Space Mono"/>
                <a:sym typeface="Space Mono"/>
              </a:rPr>
              <a:t>links</a:t>
            </a:r>
            <a:endParaRPr>
              <a:latin typeface="Inter" panose="02000503000000020004" pitchFamily="2" charset="0"/>
              <a:ea typeface="Inter" panose="02000503000000020004" pitchFamily="2" charset="0"/>
              <a:cs typeface="Space Mono"/>
              <a:sym typeface="Space Mono"/>
            </a:endParaRPr>
          </a:p>
        </p:txBody>
      </p:sp>
      <p:sp>
        <p:nvSpPr>
          <p:cNvPr id="89" name="Google Shape;89;p17"/>
          <p:cNvSpPr/>
          <p:nvPr/>
        </p:nvSpPr>
        <p:spPr>
          <a:xfrm>
            <a:off x="2158850" y="1973675"/>
            <a:ext cx="1377300" cy="1039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panose="02000503000000020004" pitchFamily="2" charset="0"/>
                <a:ea typeface="Inter" panose="02000503000000020004" pitchFamily="2" charset="0"/>
                <a:cs typeface="Space Mono"/>
                <a:sym typeface="Space Mono"/>
              </a:rPr>
              <a:t>pictures</a:t>
            </a:r>
            <a:endParaRPr>
              <a:latin typeface="Inter" panose="02000503000000020004" pitchFamily="2" charset="0"/>
              <a:ea typeface="Inter" panose="02000503000000020004" pitchFamily="2" charset="0"/>
              <a:cs typeface="Space Mono"/>
              <a:sym typeface="Space Mono"/>
            </a:endParaRPr>
          </a:p>
        </p:txBody>
      </p:sp>
      <p:sp>
        <p:nvSpPr>
          <p:cNvPr id="90" name="Google Shape;90;p17"/>
          <p:cNvSpPr/>
          <p:nvPr/>
        </p:nvSpPr>
        <p:spPr>
          <a:xfrm>
            <a:off x="2565425" y="3242000"/>
            <a:ext cx="1224900" cy="72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panose="02000503000000020004" pitchFamily="2" charset="0"/>
                <a:ea typeface="Inter" panose="02000503000000020004" pitchFamily="2" charset="0"/>
                <a:cs typeface="Space Mono"/>
                <a:sym typeface="Space Mono"/>
              </a:rPr>
              <a:t>videos</a:t>
            </a:r>
            <a:endParaRPr>
              <a:latin typeface="Inter" panose="02000503000000020004" pitchFamily="2" charset="0"/>
              <a:ea typeface="Inter" panose="02000503000000020004" pitchFamily="2" charset="0"/>
              <a:cs typeface="Space Mono"/>
              <a:sym typeface="Space Mono"/>
            </a:endParaRPr>
          </a:p>
        </p:txBody>
      </p:sp>
      <p:sp>
        <p:nvSpPr>
          <p:cNvPr id="91" name="Google Shape;91;p17"/>
          <p:cNvSpPr/>
          <p:nvPr/>
        </p:nvSpPr>
        <p:spPr>
          <a:xfrm>
            <a:off x="4506350" y="1973675"/>
            <a:ext cx="4031400" cy="1994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E8EAED"/>
                </a:solidFill>
                <a:latin typeface="Inter" panose="02000503000000020004" pitchFamily="2" charset="0"/>
                <a:ea typeface="Inter" panose="02000503000000020004" pitchFamily="2" charset="0"/>
                <a:cs typeface="Space Mono"/>
                <a:sym typeface="Space Mono"/>
              </a:rPr>
              <a:t>every little thing on a website is an </a:t>
            </a:r>
            <a:r>
              <a:rPr lang="en" sz="3900" b="1">
                <a:solidFill>
                  <a:srgbClr val="E8EAED"/>
                </a:solidFill>
                <a:latin typeface="Inter" panose="02000503000000020004" pitchFamily="2" charset="0"/>
                <a:ea typeface="Inter" panose="02000503000000020004" pitchFamily="2" charset="0"/>
                <a:cs typeface="Space Mono"/>
                <a:sym typeface="Space Mono"/>
              </a:rPr>
              <a:t>element</a:t>
            </a:r>
            <a:r>
              <a:rPr lang="en" sz="3900">
                <a:solidFill>
                  <a:srgbClr val="E8EAED"/>
                </a:solidFill>
                <a:latin typeface="Inter" panose="02000503000000020004" pitchFamily="2" charset="0"/>
                <a:ea typeface="Inter" panose="02000503000000020004" pitchFamily="2" charset="0"/>
                <a:cs typeface="Space Mono"/>
                <a:sym typeface="Space Mono"/>
              </a:rPr>
              <a:t>.</a:t>
            </a:r>
            <a:r>
              <a:rPr lang="en" sz="2900" b="1">
                <a:solidFill>
                  <a:srgbClr val="E8EAED"/>
                </a:solidFill>
                <a:latin typeface="Inter" panose="02000503000000020004" pitchFamily="2" charset="0"/>
                <a:ea typeface="Inter" panose="02000503000000020004" pitchFamily="2" charset="0"/>
                <a:cs typeface="Space Mono"/>
                <a:sym typeface="Space Mono"/>
              </a:rPr>
              <a:t> </a:t>
            </a:r>
            <a:endParaRPr sz="2900" b="1">
              <a:solidFill>
                <a:srgbClr val="E8EAED"/>
              </a:solidFill>
              <a:latin typeface="Inter" panose="02000503000000020004" pitchFamily="2" charset="0"/>
              <a:ea typeface="Inter" panose="02000503000000020004" pitchFamily="2" charset="0"/>
              <a:cs typeface="Space Mono"/>
              <a:sym typeface="Space Mon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1000"/>
                                        <p:tgtEl>
                                          <p:spTgt spid="8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fade">
                                      <p:cBhvr>
                                        <p:cTn id="11" dur="500"/>
                                        <p:tgtEl>
                                          <p:spTgt spid="88"/>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89"/>
                                        </p:tgtEl>
                                        <p:attrNameLst>
                                          <p:attrName>style.visibility</p:attrName>
                                        </p:attrNameLst>
                                      </p:cBhvr>
                                      <p:to>
                                        <p:strVal val="visible"/>
                                      </p:to>
                                    </p:set>
                                    <p:animEffect transition="in" filter="fade">
                                      <p:cBhvr>
                                        <p:cTn id="15" dur="300"/>
                                        <p:tgtEl>
                                          <p:spTgt spid="89"/>
                                        </p:tgtEl>
                                      </p:cBhvr>
                                    </p:animEffect>
                                  </p:childTnLst>
                                </p:cTn>
                              </p:par>
                            </p:childTnLst>
                          </p:cTn>
                        </p:par>
                        <p:par>
                          <p:cTn id="16" fill="hold">
                            <p:stCondLst>
                              <p:cond delay="1800"/>
                            </p:stCondLst>
                            <p:childTnLst>
                              <p:par>
                                <p:cTn id="17" presetID="10" presetClass="entr" presetSubtype="0" fill="hold" nodeType="afterEffect">
                                  <p:stCondLst>
                                    <p:cond delay="0"/>
                                  </p:stCondLst>
                                  <p:childTnLst>
                                    <p:set>
                                      <p:cBhvr>
                                        <p:cTn id="18" dur="1" fill="hold">
                                          <p:stCondLst>
                                            <p:cond delay="0"/>
                                          </p:stCondLst>
                                        </p:cTn>
                                        <p:tgtEl>
                                          <p:spTgt spid="90"/>
                                        </p:tgtEl>
                                        <p:attrNameLst>
                                          <p:attrName>style.visibility</p:attrName>
                                        </p:attrNameLst>
                                      </p:cBhvr>
                                      <p:to>
                                        <p:strVal val="visible"/>
                                      </p:to>
                                    </p:set>
                                    <p:animEffect transition="in" filter="fade">
                                      <p:cBhvr>
                                        <p:cTn id="19" dur="500"/>
                                        <p:tgtEl>
                                          <p:spTgt spid="9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1"/>
                                        </p:tgtEl>
                                        <p:attrNameLst>
                                          <p:attrName>style.visibility</p:attrName>
                                        </p:attrNameLst>
                                      </p:cBhvr>
                                      <p:to>
                                        <p:strVal val="visible"/>
                                      </p:to>
                                    </p:set>
                                    <p:animEffect transition="in" filter="fade">
                                      <p:cBhvr>
                                        <p:cTn id="24"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56A0612-ACF9-B51C-EF88-FD08D6C94617}"/>
              </a:ext>
            </a:extLst>
          </p:cNvPr>
          <p:cNvSpPr/>
          <p:nvPr/>
        </p:nvSpPr>
        <p:spPr>
          <a:xfrm>
            <a:off x="2290751" y="1376899"/>
            <a:ext cx="4356540" cy="61225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C7716CA-0422-35B5-A5A1-78C141F2420C}"/>
              </a:ext>
            </a:extLst>
          </p:cNvPr>
          <p:cNvSpPr/>
          <p:nvPr/>
        </p:nvSpPr>
        <p:spPr>
          <a:xfrm>
            <a:off x="6647291" y="1383526"/>
            <a:ext cx="1661822" cy="612251"/>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FA9873C-664E-7050-BBB8-801D953AD435}"/>
              </a:ext>
            </a:extLst>
          </p:cNvPr>
          <p:cNvSpPr/>
          <p:nvPr/>
        </p:nvSpPr>
        <p:spPr>
          <a:xfrm>
            <a:off x="1922615" y="1415332"/>
            <a:ext cx="368136"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EFF1442-D6E0-A588-7E16-C31D44A72BE9}"/>
              </a:ext>
            </a:extLst>
          </p:cNvPr>
          <p:cNvSpPr/>
          <p:nvPr/>
        </p:nvSpPr>
        <p:spPr>
          <a:xfrm>
            <a:off x="914399" y="1415332"/>
            <a:ext cx="405517"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D2350BE-1CC4-2418-5BD2-FA1BD22219F3}"/>
              </a:ext>
            </a:extLst>
          </p:cNvPr>
          <p:cNvSpPr/>
          <p:nvPr/>
        </p:nvSpPr>
        <p:spPr>
          <a:xfrm>
            <a:off x="914399" y="1367623"/>
            <a:ext cx="1376352" cy="612251"/>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667219-9F6B-F138-795F-1F806AA2750B}"/>
              </a:ext>
            </a:extLst>
          </p:cNvPr>
          <p:cNvSpPr>
            <a:spLocks noGrp="1"/>
          </p:cNvSpPr>
          <p:nvPr>
            <p:ph type="title"/>
          </p:nvPr>
        </p:nvSpPr>
        <p:spPr/>
        <p:txBody>
          <a:bodyPr>
            <a:normAutofit fontScale="90000"/>
          </a:bodyPr>
          <a:lstStyle/>
          <a:p>
            <a:r>
              <a:rPr lang="en-US" dirty="0"/>
              <a:t>Our First HTML Element: A Header</a:t>
            </a:r>
          </a:p>
        </p:txBody>
      </p:sp>
      <p:sp>
        <p:nvSpPr>
          <p:cNvPr id="3" name="Text Placeholder 2">
            <a:extLst>
              <a:ext uri="{FF2B5EF4-FFF2-40B4-BE49-F238E27FC236}">
                <a16:creationId xmlns:a16="http://schemas.microsoft.com/office/drawing/2014/main" id="{3C4DA04C-9BCE-D801-638C-CF362B097A4C}"/>
              </a:ext>
            </a:extLst>
          </p:cNvPr>
          <p:cNvSpPr>
            <a:spLocks noGrp="1"/>
          </p:cNvSpPr>
          <p:nvPr>
            <p:ph type="body" idx="1"/>
          </p:nvPr>
        </p:nvSpPr>
        <p:spPr>
          <a:xfrm>
            <a:off x="311700" y="1152475"/>
            <a:ext cx="8520600" cy="1177257"/>
          </a:xfrm>
        </p:spPr>
        <p:txBody>
          <a:bodyPr>
            <a:normAutofit/>
          </a:bodyPr>
          <a:lstStyle/>
          <a:p>
            <a:pPr marL="114300" indent="0" algn="ctr">
              <a:buNone/>
            </a:pPr>
            <a:r>
              <a:rPr lang="en-US" sz="4800" dirty="0">
                <a:solidFill>
                  <a:schemeClr val="accent1"/>
                </a:solidFill>
                <a:latin typeface="Consolas" panose="020B0609020204030204" pitchFamily="49" charset="0"/>
              </a:rPr>
              <a:t>&lt;h1&gt;</a:t>
            </a:r>
            <a:r>
              <a:rPr lang="en-US" sz="4800" dirty="0">
                <a:latin typeface="Consolas" panose="020B0609020204030204" pitchFamily="49" charset="0"/>
              </a:rPr>
              <a:t>Mel’s Website</a:t>
            </a:r>
            <a:r>
              <a:rPr lang="en-US" sz="4800" dirty="0">
                <a:solidFill>
                  <a:schemeClr val="accent1"/>
                </a:solidFill>
                <a:latin typeface="Consolas" panose="020B0609020204030204" pitchFamily="49" charset="0"/>
              </a:rPr>
              <a:t>&lt;/h1&gt;</a:t>
            </a:r>
          </a:p>
        </p:txBody>
      </p:sp>
      <p:cxnSp>
        <p:nvCxnSpPr>
          <p:cNvPr id="6" name="Straight Arrow Connector 5">
            <a:extLst>
              <a:ext uri="{FF2B5EF4-FFF2-40B4-BE49-F238E27FC236}">
                <a16:creationId xmlns:a16="http://schemas.microsoft.com/office/drawing/2014/main" id="{A6623F99-D7EF-16F8-0203-0E2499EBF3CB}"/>
              </a:ext>
            </a:extLst>
          </p:cNvPr>
          <p:cNvCxnSpPr>
            <a:cxnSpLocks/>
            <a:stCxn id="13" idx="0"/>
          </p:cNvCxnSpPr>
          <p:nvPr/>
        </p:nvCxnSpPr>
        <p:spPr>
          <a:xfrm flipH="1" flipV="1">
            <a:off x="1099875" y="1995777"/>
            <a:ext cx="118661" cy="460331"/>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EDB45E-4E30-0178-3A26-8733377F7524}"/>
              </a:ext>
            </a:extLst>
          </p:cNvPr>
          <p:cNvCxnSpPr>
            <a:cxnSpLocks/>
            <a:stCxn id="13" idx="0"/>
          </p:cNvCxnSpPr>
          <p:nvPr/>
        </p:nvCxnSpPr>
        <p:spPr>
          <a:xfrm flipV="1">
            <a:off x="1218536" y="1994454"/>
            <a:ext cx="880390" cy="46165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536BE0B6-1E2F-EFE8-1BB7-AFACDBB43AD4}"/>
              </a:ext>
            </a:extLst>
          </p:cNvPr>
          <p:cNvSpPr/>
          <p:nvPr/>
        </p:nvSpPr>
        <p:spPr>
          <a:xfrm>
            <a:off x="311699" y="2456108"/>
            <a:ext cx="1813673" cy="224236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a:t>
            </a:r>
            <a:r>
              <a:rPr lang="en-US" sz="1600" b="1" dirty="0">
                <a:solidFill>
                  <a:schemeClr val="bg1">
                    <a:lumMod val="10000"/>
                  </a:schemeClr>
                </a:solidFill>
                <a:latin typeface="Inter" panose="02000503000000020004" pitchFamily="2" charset="0"/>
                <a:ea typeface="Inter" panose="02000503000000020004" pitchFamily="2" charset="0"/>
              </a:rPr>
              <a:t> and </a:t>
            </a:r>
            <a:r>
              <a:rPr lang="en-US" sz="3200" b="1" dirty="0">
                <a:solidFill>
                  <a:schemeClr val="bg1">
                    <a:lumMod val="10000"/>
                  </a:schemeClr>
                </a:solidFill>
                <a:latin typeface="Consolas" panose="020B0609020204030204" pitchFamily="49" charset="0"/>
                <a:ea typeface="Inter" panose="02000503000000020004" pitchFamily="2" charset="0"/>
              </a:rPr>
              <a:t>&gt;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Less-than and Greater-than signs</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Angle Brackets</a:t>
            </a:r>
          </a:p>
          <a:p>
            <a:pPr algn="ctr"/>
            <a:r>
              <a:rPr lang="en-US" dirty="0">
                <a:solidFill>
                  <a:schemeClr val="bg1">
                    <a:lumMod val="10000"/>
                  </a:schemeClr>
                </a:solidFill>
                <a:latin typeface="Inter" panose="02000503000000020004" pitchFamily="2" charset="0"/>
                <a:ea typeface="Inter" panose="02000503000000020004" pitchFamily="2" charset="0"/>
              </a:rPr>
              <a:t>Alligators</a:t>
            </a:r>
          </a:p>
          <a:p>
            <a:pPr algn="ctr"/>
            <a:r>
              <a:rPr lang="en-US" dirty="0">
                <a:solidFill>
                  <a:schemeClr val="bg1">
                    <a:lumMod val="10000"/>
                  </a:schemeClr>
                </a:solidFill>
                <a:latin typeface="Inter" panose="02000503000000020004" pitchFamily="2" charset="0"/>
                <a:ea typeface="Inter" panose="02000503000000020004" pitchFamily="2" charset="0"/>
              </a:rPr>
              <a:t>Pac Mans</a:t>
            </a:r>
          </a:p>
        </p:txBody>
      </p:sp>
      <p:sp>
        <p:nvSpPr>
          <p:cNvPr id="16" name="Rectangle 15">
            <a:extLst>
              <a:ext uri="{FF2B5EF4-FFF2-40B4-BE49-F238E27FC236}">
                <a16:creationId xmlns:a16="http://schemas.microsoft.com/office/drawing/2014/main" id="{A25BA78C-F73A-3DED-C5AB-57B061532CFE}"/>
              </a:ext>
            </a:extLst>
          </p:cNvPr>
          <p:cNvSpPr/>
          <p:nvPr/>
        </p:nvSpPr>
        <p:spPr>
          <a:xfrm>
            <a:off x="2364461" y="2464482"/>
            <a:ext cx="1813673" cy="2242367"/>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Opening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start a big header element</a:t>
            </a:r>
          </a:p>
        </p:txBody>
      </p:sp>
      <p:sp>
        <p:nvSpPr>
          <p:cNvPr id="17" name="Rectangle 16">
            <a:extLst>
              <a:ext uri="{FF2B5EF4-FFF2-40B4-BE49-F238E27FC236}">
                <a16:creationId xmlns:a16="http://schemas.microsoft.com/office/drawing/2014/main" id="{C49ACF79-AF04-4D9F-739E-C171C6CC46EE}"/>
              </a:ext>
            </a:extLst>
          </p:cNvPr>
          <p:cNvSpPr/>
          <p:nvPr/>
        </p:nvSpPr>
        <p:spPr>
          <a:xfrm>
            <a:off x="6579978" y="2456107"/>
            <a:ext cx="1813673" cy="2242367"/>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Closing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a:t>
            </a:r>
            <a:r>
              <a:rPr lang="en-US" i="1" dirty="0">
                <a:solidFill>
                  <a:schemeClr val="bg1">
                    <a:lumMod val="10000"/>
                  </a:schemeClr>
                </a:solidFill>
                <a:latin typeface="Inter" panose="02000503000000020004" pitchFamily="2" charset="0"/>
                <a:ea typeface="Inter" panose="02000503000000020004" pitchFamily="2" charset="0"/>
              </a:rPr>
              <a:t>end </a:t>
            </a:r>
            <a:r>
              <a:rPr lang="en-US" dirty="0">
                <a:solidFill>
                  <a:schemeClr val="bg1">
                    <a:lumMod val="10000"/>
                  </a:schemeClr>
                </a:solidFill>
                <a:latin typeface="Inter" panose="02000503000000020004" pitchFamily="2" charset="0"/>
                <a:ea typeface="Inter" panose="02000503000000020004" pitchFamily="2" charset="0"/>
              </a:rPr>
              <a:t>the big header element</a:t>
            </a:r>
          </a:p>
        </p:txBody>
      </p:sp>
      <p:sp>
        <p:nvSpPr>
          <p:cNvPr id="18" name="Rectangle 17">
            <a:extLst>
              <a:ext uri="{FF2B5EF4-FFF2-40B4-BE49-F238E27FC236}">
                <a16:creationId xmlns:a16="http://schemas.microsoft.com/office/drawing/2014/main" id="{0C3A5D66-E438-F357-1645-F8D2905B5FD4}"/>
              </a:ext>
            </a:extLst>
          </p:cNvPr>
          <p:cNvSpPr/>
          <p:nvPr/>
        </p:nvSpPr>
        <p:spPr>
          <a:xfrm>
            <a:off x="4472219" y="2456383"/>
            <a:ext cx="1813673" cy="2242367"/>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Content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That which is to be enclosed within the HTML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The stuff inside the thing</a:t>
            </a:r>
          </a:p>
        </p:txBody>
      </p:sp>
      <p:cxnSp>
        <p:nvCxnSpPr>
          <p:cNvPr id="22" name="Straight Arrow Connector 21">
            <a:extLst>
              <a:ext uri="{FF2B5EF4-FFF2-40B4-BE49-F238E27FC236}">
                <a16:creationId xmlns:a16="http://schemas.microsoft.com/office/drawing/2014/main" id="{5C68EFB5-9A02-741B-873F-86DB0577A1E7}"/>
              </a:ext>
            </a:extLst>
          </p:cNvPr>
          <p:cNvCxnSpPr>
            <a:cxnSpLocks/>
          </p:cNvCxnSpPr>
          <p:nvPr/>
        </p:nvCxnSpPr>
        <p:spPr>
          <a:xfrm flipH="1" flipV="1">
            <a:off x="2287493" y="1936354"/>
            <a:ext cx="772115" cy="52812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6DE535A-5B17-AEC4-79F6-7FECF7A13790}"/>
              </a:ext>
            </a:extLst>
          </p:cNvPr>
          <p:cNvCxnSpPr>
            <a:cxnSpLocks/>
            <a:stCxn id="18" idx="0"/>
          </p:cNvCxnSpPr>
          <p:nvPr/>
        </p:nvCxnSpPr>
        <p:spPr>
          <a:xfrm flipH="1" flipV="1">
            <a:off x="5010595" y="2036859"/>
            <a:ext cx="368461" cy="41952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F653F4A-3000-3D5A-F7D5-5949BA3B8E39}"/>
              </a:ext>
            </a:extLst>
          </p:cNvPr>
          <p:cNvCxnSpPr>
            <a:cxnSpLocks/>
            <a:stCxn id="17" idx="0"/>
          </p:cNvCxnSpPr>
          <p:nvPr/>
        </p:nvCxnSpPr>
        <p:spPr>
          <a:xfrm flipV="1">
            <a:off x="7486815" y="2036859"/>
            <a:ext cx="0" cy="41924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6691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0" grpId="0" animBg="1"/>
      <p:bldP spid="9" grpId="0" animBg="1"/>
      <p:bldP spid="7" grpId="0" animBg="1"/>
      <p:bldP spid="19" grpId="0" animBg="1"/>
      <p:bldP spid="13" grpId="0" animBg="1"/>
      <p:bldP spid="16" grpId="0" animBg="1"/>
      <p:bldP spid="17"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t>CSS </a:t>
            </a:r>
            <a:r>
              <a:rPr lang="en" sz="7200" dirty="0"/>
              <a:t>Style</a:t>
            </a:r>
            <a:endParaRPr sz="7200" dirty="0"/>
          </a:p>
        </p:txBody>
      </p:sp>
      <p:sp>
        <p:nvSpPr>
          <p:cNvPr id="110" name="Google Shape;110;p19"/>
          <p:cNvSpPr txBox="1">
            <a:spLocks noGrp="1"/>
          </p:cNvSpPr>
          <p:nvPr>
            <p:ph type="body" idx="1"/>
          </p:nvPr>
        </p:nvSpPr>
        <p:spPr>
          <a:xfrm>
            <a:off x="407575" y="1458500"/>
            <a:ext cx="4308900" cy="285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dirty="0">
                <a:latin typeface="Inter" panose="02000503000000020004" pitchFamily="2" charset="0"/>
                <a:ea typeface="Inter" panose="02000503000000020004" pitchFamily="2" charset="0"/>
              </a:rPr>
              <a:t>CSS</a:t>
            </a:r>
            <a:r>
              <a:rPr lang="en" sz="1900" dirty="0">
                <a:latin typeface="Inter" panose="02000503000000020004" pitchFamily="2" charset="0"/>
                <a:ea typeface="Inter" panose="02000503000000020004" pitchFamily="2" charset="0"/>
              </a:rPr>
              <a:t> is a language that lets you customize styles.</a:t>
            </a:r>
            <a:endParaRPr sz="1900" dirty="0">
              <a:latin typeface="Inter" panose="02000503000000020004" pitchFamily="2" charset="0"/>
              <a:ea typeface="Inter" panose="02000503000000020004" pitchFamily="2" charset="0"/>
            </a:endParaRPr>
          </a:p>
          <a:p>
            <a:pPr marL="0" lvl="0" indent="0" algn="l" rtl="0">
              <a:lnSpc>
                <a:spcPct val="115000"/>
              </a:lnSpc>
              <a:spcBef>
                <a:spcPts val="1200"/>
              </a:spcBef>
              <a:spcAft>
                <a:spcPts val="0"/>
              </a:spcAft>
              <a:buNone/>
            </a:pPr>
            <a:endParaRPr sz="100" dirty="0">
              <a:latin typeface="Inter" panose="02000503000000020004" pitchFamily="2" charset="0"/>
              <a:ea typeface="Inter" panose="02000503000000020004" pitchFamily="2" charset="0"/>
            </a:endParaRPr>
          </a:p>
          <a:p>
            <a:pPr marL="0" lvl="0" indent="0" algn="l" rtl="0">
              <a:lnSpc>
                <a:spcPct val="115000"/>
              </a:lnSpc>
              <a:spcBef>
                <a:spcPts val="1200"/>
              </a:spcBef>
              <a:spcAft>
                <a:spcPts val="0"/>
              </a:spcAft>
              <a:buNone/>
            </a:pPr>
            <a:r>
              <a:rPr lang="en" sz="1900" dirty="0">
                <a:latin typeface="Inter" panose="02000503000000020004" pitchFamily="2" charset="0"/>
                <a:ea typeface="Inter" panose="02000503000000020004" pitchFamily="2" charset="0"/>
              </a:rPr>
              <a:t>It stands for </a:t>
            </a:r>
            <a:r>
              <a:rPr lang="en" sz="1900" b="1" dirty="0">
                <a:latin typeface="Inter" panose="02000503000000020004" pitchFamily="2" charset="0"/>
                <a:ea typeface="Inter" panose="02000503000000020004" pitchFamily="2" charset="0"/>
              </a:rPr>
              <a:t>C</a:t>
            </a:r>
            <a:r>
              <a:rPr lang="en" sz="1900" dirty="0">
                <a:latin typeface="Inter" panose="02000503000000020004" pitchFamily="2" charset="0"/>
                <a:ea typeface="Inter" panose="02000503000000020004" pitchFamily="2" charset="0"/>
              </a:rPr>
              <a:t>ascading </a:t>
            </a:r>
            <a:r>
              <a:rPr lang="en" sz="1900" b="1" dirty="0">
                <a:latin typeface="Inter" panose="02000503000000020004" pitchFamily="2" charset="0"/>
                <a:ea typeface="Inter" panose="02000503000000020004" pitchFamily="2" charset="0"/>
              </a:rPr>
              <a:t>S</a:t>
            </a:r>
            <a:r>
              <a:rPr lang="en" sz="1900" dirty="0">
                <a:latin typeface="Inter" panose="02000503000000020004" pitchFamily="2" charset="0"/>
                <a:ea typeface="Inter" panose="02000503000000020004" pitchFamily="2" charset="0"/>
              </a:rPr>
              <a:t>tyle</a:t>
            </a:r>
            <a:r>
              <a:rPr lang="en" sz="1900" b="1" dirty="0">
                <a:latin typeface="Inter" panose="02000503000000020004" pitchFamily="2" charset="0"/>
                <a:ea typeface="Inter" panose="02000503000000020004" pitchFamily="2" charset="0"/>
              </a:rPr>
              <a:t>s</a:t>
            </a:r>
            <a:r>
              <a:rPr lang="en" sz="1900" dirty="0">
                <a:latin typeface="Inter" panose="02000503000000020004" pitchFamily="2" charset="0"/>
                <a:ea typeface="Inter" panose="02000503000000020004" pitchFamily="2" charset="0"/>
              </a:rPr>
              <a:t>heets.</a:t>
            </a:r>
            <a:endParaRPr sz="1900" dirty="0">
              <a:latin typeface="Inter" panose="02000503000000020004" pitchFamily="2" charset="0"/>
              <a:ea typeface="Inter" panose="02000503000000020004" pitchFamily="2" charset="0"/>
            </a:endParaRPr>
          </a:p>
          <a:p>
            <a:pPr marL="0" lvl="0" indent="0" algn="l" rtl="0">
              <a:lnSpc>
                <a:spcPct val="115000"/>
              </a:lnSpc>
              <a:spcBef>
                <a:spcPts val="1200"/>
              </a:spcBef>
              <a:spcAft>
                <a:spcPts val="0"/>
              </a:spcAft>
              <a:buNone/>
            </a:pPr>
            <a:endParaRPr sz="100" dirty="0">
              <a:latin typeface="Inter" panose="02000503000000020004" pitchFamily="2" charset="0"/>
              <a:ea typeface="Inter" panose="02000503000000020004" pitchFamily="2" charset="0"/>
            </a:endParaRPr>
          </a:p>
          <a:p>
            <a:pPr marL="0" lvl="0" indent="0" algn="l" rtl="0">
              <a:lnSpc>
                <a:spcPct val="115000"/>
              </a:lnSpc>
              <a:spcBef>
                <a:spcPts val="1200"/>
              </a:spcBef>
              <a:spcAft>
                <a:spcPts val="1200"/>
              </a:spcAft>
              <a:buNone/>
            </a:pPr>
            <a:r>
              <a:rPr lang="en" sz="1900" dirty="0">
                <a:latin typeface="Inter" panose="02000503000000020004" pitchFamily="2" charset="0"/>
                <a:ea typeface="Inter" panose="02000503000000020004" pitchFamily="2" charset="0"/>
              </a:rPr>
              <a:t>You can change things like colors, fonts, and sizing.</a:t>
            </a:r>
            <a:endParaRPr sz="1900" dirty="0">
              <a:latin typeface="Inter" panose="02000503000000020004" pitchFamily="2" charset="0"/>
              <a:ea typeface="Inter" panose="02000503000000020004" pitchFamily="2" charset="0"/>
            </a:endParaRPr>
          </a:p>
        </p:txBody>
      </p:sp>
      <p:pic>
        <p:nvPicPr>
          <p:cNvPr id="111" name="Google Shape;111;p19"/>
          <p:cNvPicPr preferRelativeResize="0"/>
          <p:nvPr/>
        </p:nvPicPr>
        <p:blipFill>
          <a:blip r:embed="rId3">
            <a:alphaModFix/>
          </a:blip>
          <a:stretch>
            <a:fillRect/>
          </a:stretch>
        </p:blipFill>
        <p:spPr>
          <a:xfrm>
            <a:off x="4907950" y="1458475"/>
            <a:ext cx="3802081" cy="2851549"/>
          </a:xfrm>
          <a:prstGeom prst="rect">
            <a:avLst/>
          </a:prstGeom>
          <a:noFill/>
          <a:ln>
            <a:noFill/>
          </a:ln>
        </p:spPr>
      </p:pic>
      <p:sp>
        <p:nvSpPr>
          <p:cNvPr id="112" name="Google Shape;112;p19"/>
          <p:cNvSpPr txBox="1"/>
          <p:nvPr/>
        </p:nvSpPr>
        <p:spPr>
          <a:xfrm>
            <a:off x="-18000" y="4472225"/>
            <a:ext cx="9180000" cy="4464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700" i="1">
                <a:latin typeface="Space Mono"/>
                <a:ea typeface="Space Mono"/>
                <a:cs typeface="Space Mono"/>
                <a:sym typeface="Space Mono"/>
              </a:rPr>
              <a:t>if HTML is the body of a website, CSS is the clothing that it wears </a:t>
            </a:r>
            <a:endParaRPr sz="1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Effect transition="in" filter="fade">
                                      <p:cBhvr>
                                        <p:cTn id="7" dur="500"/>
                                        <p:tgtEl>
                                          <p:spTgt spid="1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0">
                                            <p:txEl>
                                              <p:pRg st="2" end="2"/>
                                            </p:txEl>
                                          </p:spTgt>
                                        </p:tgtEl>
                                        <p:attrNameLst>
                                          <p:attrName>style.visibility</p:attrName>
                                        </p:attrNameLst>
                                      </p:cBhvr>
                                      <p:to>
                                        <p:strVal val="visible"/>
                                      </p:to>
                                    </p:set>
                                    <p:animEffect transition="in" filter="fade">
                                      <p:cBhvr>
                                        <p:cTn id="12" dur="500"/>
                                        <p:tgtEl>
                                          <p:spTgt spid="11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0">
                                            <p:txEl>
                                              <p:pRg st="4" end="4"/>
                                            </p:txEl>
                                          </p:spTgt>
                                        </p:tgtEl>
                                        <p:attrNameLst>
                                          <p:attrName>style.visibility</p:attrName>
                                        </p:attrNameLst>
                                      </p:cBhvr>
                                      <p:to>
                                        <p:strVal val="visible"/>
                                      </p:to>
                                    </p:set>
                                    <p:animEffect transition="in" filter="fade">
                                      <p:cBhvr>
                                        <p:cTn id="17" dur="500"/>
                                        <p:tgtEl>
                                          <p:spTgt spid="110">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2"/>
                                        </p:tgtEl>
                                        <p:attrNameLst>
                                          <p:attrName>style.visibility</p:attrName>
                                        </p:attrNameLst>
                                      </p:cBhvr>
                                      <p:to>
                                        <p:strVal val="visible"/>
                                      </p:to>
                                    </p:set>
                                    <p:animEffect transition="in" filter="fade">
                                      <p:cBhvr>
                                        <p:cTn id="22" dur="500"/>
                                        <p:tgtEl>
                                          <p:spTgt spid="112"/>
                                        </p:tgtEl>
                                      </p:cBhvr>
                                    </p:animEffect>
                                  </p:childTnLst>
                                </p:cTn>
                              </p:par>
                              <p:par>
                                <p:cTn id="23" presetID="10" presetClass="entr" presetSubtype="0" fill="hold" nodeType="withEffect">
                                  <p:stCondLst>
                                    <p:cond delay="0"/>
                                  </p:stCondLst>
                                  <p:childTnLst>
                                    <p:set>
                                      <p:cBhvr>
                                        <p:cTn id="24" dur="1" fill="hold">
                                          <p:stCondLst>
                                            <p:cond delay="0"/>
                                          </p:stCondLst>
                                        </p:cTn>
                                        <p:tgtEl>
                                          <p:spTgt spid="111"/>
                                        </p:tgtEl>
                                        <p:attrNameLst>
                                          <p:attrName>style.visibility</p:attrName>
                                        </p:attrNameLst>
                                      </p:cBhvr>
                                      <p:to>
                                        <p:strVal val="visible"/>
                                      </p:to>
                                    </p:set>
                                    <p:animEffect transition="in" filter="fade">
                                      <p:cBhvr>
                                        <p:cTn id="25"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00AC4-462D-B038-C717-1BF0D7EA6629}"/>
              </a:ext>
            </a:extLst>
          </p:cNvPr>
          <p:cNvSpPr>
            <a:spLocks noGrp="1"/>
          </p:cNvSpPr>
          <p:nvPr>
            <p:ph type="ctrTitle"/>
          </p:nvPr>
        </p:nvSpPr>
        <p:spPr/>
        <p:txBody>
          <a:bodyPr/>
          <a:lstStyle/>
          <a:p>
            <a:r>
              <a:rPr lang="en-US" dirty="0"/>
              <a:t>Replit Setup</a:t>
            </a:r>
          </a:p>
        </p:txBody>
      </p:sp>
      <p:sp>
        <p:nvSpPr>
          <p:cNvPr id="3" name="Subtitle 2">
            <a:extLst>
              <a:ext uri="{FF2B5EF4-FFF2-40B4-BE49-F238E27FC236}">
                <a16:creationId xmlns:a16="http://schemas.microsoft.com/office/drawing/2014/main" id="{7AA4F1AC-EECE-8E81-895F-46489C0F677F}"/>
              </a:ext>
            </a:extLst>
          </p:cNvPr>
          <p:cNvSpPr>
            <a:spLocks noGrp="1"/>
          </p:cNvSpPr>
          <p:nvPr>
            <p:ph type="subTitle" idx="1"/>
          </p:nvPr>
        </p:nvSpPr>
        <p:spPr/>
        <p:txBody>
          <a:bodyPr/>
          <a:lstStyle/>
          <a:p>
            <a:r>
              <a:rPr lang="en-US" dirty="0"/>
              <a:t>it’s time to embark on your journey!</a:t>
            </a:r>
          </a:p>
        </p:txBody>
      </p:sp>
      <p:sp>
        <p:nvSpPr>
          <p:cNvPr id="4" name="Rectangle 3">
            <a:extLst>
              <a:ext uri="{FF2B5EF4-FFF2-40B4-BE49-F238E27FC236}">
                <a16:creationId xmlns:a16="http://schemas.microsoft.com/office/drawing/2014/main" id="{734BF4D2-FE26-21FA-8C49-0F35F455D866}"/>
              </a:ext>
            </a:extLst>
          </p:cNvPr>
          <p:cNvSpPr/>
          <p:nvPr/>
        </p:nvSpPr>
        <p:spPr>
          <a:xfrm>
            <a:off x="4683318" y="230589"/>
            <a:ext cx="4063117" cy="12404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FFFF"/>
                </a:solidFill>
                <a:latin typeface="Inter" panose="02000503000000020004" pitchFamily="2" charset="0"/>
                <a:ea typeface="Inter" panose="02000503000000020004" pitchFamily="2" charset="0"/>
              </a:rPr>
              <a:t>Go to</a:t>
            </a:r>
          </a:p>
          <a:p>
            <a:pPr algn="ctr"/>
            <a:r>
              <a:rPr lang="en-US" sz="2800" b="1" dirty="0">
                <a:solidFill>
                  <a:srgbClr val="FFFFFF"/>
                </a:solidFill>
                <a:latin typeface="Inter" panose="02000503000000020004" pitchFamily="2" charset="0"/>
                <a:ea typeface="Inter" panose="02000503000000020004" pitchFamily="2" charset="0"/>
              </a:rPr>
              <a:t>hylandtechclub.com</a:t>
            </a:r>
          </a:p>
        </p:txBody>
      </p:sp>
    </p:spTree>
    <p:extLst>
      <p:ext uri="{BB962C8B-B14F-4D97-AF65-F5344CB8AC3E}">
        <p14:creationId xmlns:p14="http://schemas.microsoft.com/office/powerpoint/2010/main" val="1612741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432F69-CB8E-F799-EF2E-6AFB78359426}"/>
              </a:ext>
            </a:extLst>
          </p:cNvPr>
          <p:cNvSpPr>
            <a:spLocks noGrp="1"/>
          </p:cNvSpPr>
          <p:nvPr>
            <p:ph type="body" idx="1"/>
          </p:nvPr>
        </p:nvSpPr>
        <p:spPr>
          <a:xfrm>
            <a:off x="311700" y="0"/>
            <a:ext cx="3999900" cy="5143500"/>
          </a:xfrm>
        </p:spPr>
        <p:txBody>
          <a:bodyPr anchor="ctr">
            <a:normAutofit/>
          </a:bodyPr>
          <a:lstStyle/>
          <a:p>
            <a:pPr marL="139700" indent="0">
              <a:buNone/>
            </a:pPr>
            <a:r>
              <a:rPr lang="en-US" sz="7200" dirty="0">
                <a:solidFill>
                  <a:schemeClr val="tx1"/>
                </a:solidFill>
                <a:latin typeface="Atomic Age" panose="020B0604020202020204" charset="0"/>
              </a:rPr>
              <a:t>Agenda</a:t>
            </a:r>
          </a:p>
        </p:txBody>
      </p:sp>
      <p:sp>
        <p:nvSpPr>
          <p:cNvPr id="4" name="Text Placeholder 3">
            <a:extLst>
              <a:ext uri="{FF2B5EF4-FFF2-40B4-BE49-F238E27FC236}">
                <a16:creationId xmlns:a16="http://schemas.microsoft.com/office/drawing/2014/main" id="{4E158418-496F-258B-8A1C-C55450F87386}"/>
              </a:ext>
            </a:extLst>
          </p:cNvPr>
          <p:cNvSpPr>
            <a:spLocks noGrp="1"/>
          </p:cNvSpPr>
          <p:nvPr>
            <p:ph type="body" idx="2"/>
          </p:nvPr>
        </p:nvSpPr>
        <p:spPr>
          <a:xfrm>
            <a:off x="4832400" y="0"/>
            <a:ext cx="3999900" cy="5143500"/>
          </a:xfrm>
        </p:spPr>
        <p:txBody>
          <a:bodyPr anchor="ctr">
            <a:normAutofit/>
          </a:bodyPr>
          <a:lstStyle/>
          <a:p>
            <a:pPr marL="482600" indent="-342900">
              <a:buAutoNum type="arabicPeriod"/>
            </a:pPr>
            <a:r>
              <a:rPr lang="en-US" sz="3200" dirty="0">
                <a:latin typeface="Inter" panose="02000503000000020004" pitchFamily="2" charset="0"/>
                <a:ea typeface="Inter" panose="02000503000000020004" pitchFamily="2" charset="0"/>
              </a:rPr>
              <a:t>Overview</a:t>
            </a:r>
          </a:p>
          <a:p>
            <a:pPr marL="482600" indent="-342900">
              <a:buAutoNum type="arabicPeriod"/>
            </a:pPr>
            <a:r>
              <a:rPr lang="en-US" sz="3200" dirty="0">
                <a:latin typeface="Inter" panose="02000503000000020004" pitchFamily="2" charset="0"/>
                <a:ea typeface="Inter" panose="02000503000000020004" pitchFamily="2" charset="0"/>
              </a:rPr>
              <a:t>Icebreaker</a:t>
            </a:r>
          </a:p>
          <a:p>
            <a:pPr marL="482600" indent="-342900">
              <a:buAutoNum type="arabicPeriod"/>
            </a:pPr>
            <a:r>
              <a:rPr lang="en-US" sz="3200" dirty="0">
                <a:latin typeface="Inter" panose="02000503000000020004" pitchFamily="2" charset="0"/>
                <a:ea typeface="Inter" panose="02000503000000020004" pitchFamily="2" charset="0"/>
              </a:rPr>
              <a:t>Presentation</a:t>
            </a:r>
          </a:p>
          <a:p>
            <a:pPr marL="482600" indent="-342900">
              <a:buAutoNum type="arabicPeriod"/>
            </a:pPr>
            <a:r>
              <a:rPr lang="en-US" sz="3200" dirty="0">
                <a:latin typeface="Inter" panose="02000503000000020004" pitchFamily="2" charset="0"/>
                <a:ea typeface="Inter" panose="02000503000000020004" pitchFamily="2" charset="0"/>
              </a:rPr>
              <a:t>Replit Setup</a:t>
            </a:r>
          </a:p>
          <a:p>
            <a:pPr marL="482600" indent="-342900">
              <a:buAutoNum type="arabicPeriod"/>
            </a:pPr>
            <a:r>
              <a:rPr lang="en-US" sz="3200" dirty="0">
                <a:latin typeface="Inter" panose="02000503000000020004" pitchFamily="2" charset="0"/>
                <a:ea typeface="Inter" panose="02000503000000020004" pitchFamily="2" charset="0"/>
              </a:rPr>
              <a:t>Code-Along</a:t>
            </a:r>
          </a:p>
          <a:p>
            <a:pPr marL="482600" indent="-342900">
              <a:buAutoNum type="arabicPeriod"/>
            </a:pPr>
            <a:r>
              <a:rPr lang="en-US" sz="3200" dirty="0">
                <a:latin typeface="Inter" panose="02000503000000020004" pitchFamily="2" charset="0"/>
                <a:ea typeface="Inter" panose="02000503000000020004" pitchFamily="2" charset="0"/>
              </a:rPr>
              <a:t>Blooket</a:t>
            </a:r>
          </a:p>
        </p:txBody>
      </p:sp>
    </p:spTree>
    <p:extLst>
      <p:ext uri="{BB962C8B-B14F-4D97-AF65-F5344CB8AC3E}">
        <p14:creationId xmlns:p14="http://schemas.microsoft.com/office/powerpoint/2010/main" val="3365532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B1154-5F5F-ED02-C138-38F81F7FE8D4}"/>
              </a:ext>
            </a:extLst>
          </p:cNvPr>
          <p:cNvSpPr>
            <a:spLocks noGrp="1"/>
          </p:cNvSpPr>
          <p:nvPr>
            <p:ph type="title"/>
          </p:nvPr>
        </p:nvSpPr>
        <p:spPr>
          <a:xfrm>
            <a:off x="1" y="3864335"/>
            <a:ext cx="9144000" cy="1129084"/>
          </a:xfrm>
        </p:spPr>
        <p:txBody>
          <a:bodyPr>
            <a:noAutofit/>
          </a:bodyPr>
          <a:lstStyle/>
          <a:p>
            <a:pPr algn="ctr"/>
            <a:r>
              <a:rPr lang="en-US" sz="7200" b="1" dirty="0">
                <a:ln w="19050">
                  <a:solidFill>
                    <a:srgbClr val="FFFFFF"/>
                  </a:solidFill>
                </a:ln>
              </a:rPr>
              <a:t>Replit Overview</a:t>
            </a:r>
          </a:p>
        </p:txBody>
      </p:sp>
      <p:sp>
        <p:nvSpPr>
          <p:cNvPr id="3" name="Rectangle 2">
            <a:extLst>
              <a:ext uri="{FF2B5EF4-FFF2-40B4-BE49-F238E27FC236}">
                <a16:creationId xmlns:a16="http://schemas.microsoft.com/office/drawing/2014/main" id="{A86A8CAF-19E9-A34F-3D7D-C55EE7D5F17E}"/>
              </a:ext>
            </a:extLst>
          </p:cNvPr>
          <p:cNvSpPr/>
          <p:nvPr/>
        </p:nvSpPr>
        <p:spPr>
          <a:xfrm>
            <a:off x="0" y="437322"/>
            <a:ext cx="9144000" cy="32838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FF"/>
                </a:solidFill>
              </a:rPr>
              <a:t>Replit is a platform where people can develop software online.</a:t>
            </a:r>
          </a:p>
          <a:p>
            <a:pPr algn="ctr"/>
            <a:endParaRPr lang="en-US" sz="2400" dirty="0">
              <a:solidFill>
                <a:srgbClr val="FFFFFF"/>
              </a:solidFill>
            </a:endParaRPr>
          </a:p>
          <a:p>
            <a:pPr algn="ctr"/>
            <a:r>
              <a:rPr lang="en-US" sz="2400" dirty="0">
                <a:solidFill>
                  <a:srgbClr val="FFFFFF"/>
                </a:solidFill>
              </a:rPr>
              <a:t>It is free, with a paid option for more powerful features.</a:t>
            </a:r>
          </a:p>
          <a:p>
            <a:pPr algn="ctr"/>
            <a:endParaRPr lang="en-US" sz="2400" dirty="0">
              <a:solidFill>
                <a:srgbClr val="FFFFFF"/>
              </a:solidFill>
            </a:endParaRPr>
          </a:p>
          <a:p>
            <a:pPr algn="ctr"/>
            <a:r>
              <a:rPr lang="en-US" sz="2400" dirty="0">
                <a:solidFill>
                  <a:srgbClr val="FFFFFF"/>
                </a:solidFill>
              </a:rPr>
              <a:t>An account is required for use.</a:t>
            </a:r>
          </a:p>
          <a:p>
            <a:pPr algn="ctr"/>
            <a:endParaRPr lang="en-US" sz="2400" dirty="0">
              <a:solidFill>
                <a:srgbClr val="FFFFFF"/>
              </a:solidFill>
            </a:endParaRPr>
          </a:p>
          <a:p>
            <a:pPr algn="ctr"/>
            <a:r>
              <a:rPr lang="en-US" sz="2400" dirty="0">
                <a:solidFill>
                  <a:srgbClr val="FFFFFF"/>
                </a:solidFill>
              </a:rPr>
              <a:t>Collaboration is possible through the Multiplayer Link feature.</a:t>
            </a:r>
          </a:p>
        </p:txBody>
      </p:sp>
    </p:spTree>
    <p:extLst>
      <p:ext uri="{BB962C8B-B14F-4D97-AF65-F5344CB8AC3E}">
        <p14:creationId xmlns:p14="http://schemas.microsoft.com/office/powerpoint/2010/main" val="290498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4C1BFF-22B5-B351-7096-FE7DD6E18D1C}"/>
              </a:ext>
            </a:extLst>
          </p:cNvPr>
          <p:cNvPicPr>
            <a:picLocks noChangeAspect="1"/>
          </p:cNvPicPr>
          <p:nvPr/>
        </p:nvPicPr>
        <p:blipFill>
          <a:blip r:embed="rId3"/>
          <a:stretch>
            <a:fillRect/>
          </a:stretch>
        </p:blipFill>
        <p:spPr>
          <a:xfrm>
            <a:off x="0" y="0"/>
            <a:ext cx="9144000" cy="5143500"/>
          </a:xfrm>
          <a:prstGeom prst="rect">
            <a:avLst/>
          </a:prstGeom>
        </p:spPr>
      </p:pic>
      <p:sp>
        <p:nvSpPr>
          <p:cNvPr id="6" name="Rectangle 5">
            <a:extLst>
              <a:ext uri="{FF2B5EF4-FFF2-40B4-BE49-F238E27FC236}">
                <a16:creationId xmlns:a16="http://schemas.microsoft.com/office/drawing/2014/main" id="{DF4CCA49-9E0D-D94C-1936-FD2D1ABD76CD}"/>
              </a:ext>
            </a:extLst>
          </p:cNvPr>
          <p:cNvSpPr/>
          <p:nvPr/>
        </p:nvSpPr>
        <p:spPr>
          <a:xfrm>
            <a:off x="0" y="637428"/>
            <a:ext cx="1741336" cy="2710071"/>
          </a:xfrm>
          <a:custGeom>
            <a:avLst/>
            <a:gdLst>
              <a:gd name="connsiteX0" fmla="*/ 0 w 1741336"/>
              <a:gd name="connsiteY0" fmla="*/ 0 h 2710071"/>
              <a:gd name="connsiteX1" fmla="*/ 580445 w 1741336"/>
              <a:gd name="connsiteY1" fmla="*/ 0 h 2710071"/>
              <a:gd name="connsiteX2" fmla="*/ 1178304 w 1741336"/>
              <a:gd name="connsiteY2" fmla="*/ 0 h 2710071"/>
              <a:gd name="connsiteX3" fmla="*/ 1741336 w 1741336"/>
              <a:gd name="connsiteY3" fmla="*/ 0 h 2710071"/>
              <a:gd name="connsiteX4" fmla="*/ 1741336 w 1741336"/>
              <a:gd name="connsiteY4" fmla="*/ 677518 h 2710071"/>
              <a:gd name="connsiteX5" fmla="*/ 1741336 w 1741336"/>
              <a:gd name="connsiteY5" fmla="*/ 1355036 h 2710071"/>
              <a:gd name="connsiteX6" fmla="*/ 1741336 w 1741336"/>
              <a:gd name="connsiteY6" fmla="*/ 2032553 h 2710071"/>
              <a:gd name="connsiteX7" fmla="*/ 1741336 w 1741336"/>
              <a:gd name="connsiteY7" fmla="*/ 2710071 h 2710071"/>
              <a:gd name="connsiteX8" fmla="*/ 1213131 w 1741336"/>
              <a:gd name="connsiteY8" fmla="*/ 2710071 h 2710071"/>
              <a:gd name="connsiteX9" fmla="*/ 667512 w 1741336"/>
              <a:gd name="connsiteY9" fmla="*/ 2710071 h 2710071"/>
              <a:gd name="connsiteX10" fmla="*/ 0 w 1741336"/>
              <a:gd name="connsiteY10" fmla="*/ 2710071 h 2710071"/>
              <a:gd name="connsiteX11" fmla="*/ 0 w 1741336"/>
              <a:gd name="connsiteY11" fmla="*/ 2005453 h 2710071"/>
              <a:gd name="connsiteX12" fmla="*/ 0 w 1741336"/>
              <a:gd name="connsiteY12" fmla="*/ 1409237 h 2710071"/>
              <a:gd name="connsiteX13" fmla="*/ 0 w 1741336"/>
              <a:gd name="connsiteY13" fmla="*/ 704618 h 2710071"/>
              <a:gd name="connsiteX14" fmla="*/ 0 w 1741336"/>
              <a:gd name="connsiteY14" fmla="*/ 0 h 2710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41336" h="2710071" extrusionOk="0">
                <a:moveTo>
                  <a:pt x="0" y="0"/>
                </a:moveTo>
                <a:cubicBezTo>
                  <a:pt x="205668" y="-15023"/>
                  <a:pt x="307146" y="-20545"/>
                  <a:pt x="580445" y="0"/>
                </a:cubicBezTo>
                <a:cubicBezTo>
                  <a:pt x="853744" y="20545"/>
                  <a:pt x="1032212" y="6740"/>
                  <a:pt x="1178304" y="0"/>
                </a:cubicBezTo>
                <a:cubicBezTo>
                  <a:pt x="1324396" y="-6740"/>
                  <a:pt x="1572986" y="-18216"/>
                  <a:pt x="1741336" y="0"/>
                </a:cubicBezTo>
                <a:cubicBezTo>
                  <a:pt x="1763350" y="207543"/>
                  <a:pt x="1730063" y="379495"/>
                  <a:pt x="1741336" y="677518"/>
                </a:cubicBezTo>
                <a:cubicBezTo>
                  <a:pt x="1752609" y="975541"/>
                  <a:pt x="1720837" y="1151653"/>
                  <a:pt x="1741336" y="1355036"/>
                </a:cubicBezTo>
                <a:cubicBezTo>
                  <a:pt x="1761835" y="1558419"/>
                  <a:pt x="1732754" y="1824254"/>
                  <a:pt x="1741336" y="2032553"/>
                </a:cubicBezTo>
                <a:cubicBezTo>
                  <a:pt x="1749918" y="2240852"/>
                  <a:pt x="1767950" y="2384744"/>
                  <a:pt x="1741336" y="2710071"/>
                </a:cubicBezTo>
                <a:cubicBezTo>
                  <a:pt x="1506087" y="2716407"/>
                  <a:pt x="1442060" y="2704282"/>
                  <a:pt x="1213131" y="2710071"/>
                </a:cubicBezTo>
                <a:cubicBezTo>
                  <a:pt x="984203" y="2715860"/>
                  <a:pt x="908446" y="2705272"/>
                  <a:pt x="667512" y="2710071"/>
                </a:cubicBezTo>
                <a:cubicBezTo>
                  <a:pt x="426578" y="2714870"/>
                  <a:pt x="150632" y="2704507"/>
                  <a:pt x="0" y="2710071"/>
                </a:cubicBezTo>
                <a:cubicBezTo>
                  <a:pt x="-24717" y="2464870"/>
                  <a:pt x="-7703" y="2251997"/>
                  <a:pt x="0" y="2005453"/>
                </a:cubicBezTo>
                <a:cubicBezTo>
                  <a:pt x="7703" y="1758909"/>
                  <a:pt x="-12591" y="1686792"/>
                  <a:pt x="0" y="1409237"/>
                </a:cubicBezTo>
                <a:cubicBezTo>
                  <a:pt x="12591" y="1131682"/>
                  <a:pt x="-25213" y="1046342"/>
                  <a:pt x="0" y="704618"/>
                </a:cubicBezTo>
                <a:cubicBezTo>
                  <a:pt x="25213" y="362894"/>
                  <a:pt x="18700" y="161845"/>
                  <a:pt x="0" y="0"/>
                </a:cubicBezTo>
                <a:close/>
              </a:path>
            </a:pathLst>
          </a:custGeom>
          <a:noFill/>
          <a:ln w="76200">
            <a:solidFill>
              <a:schemeClr val="accent1"/>
            </a:solidFill>
            <a:extLst>
              <a:ext uri="{C807C97D-BFC1-408E-A445-0C87EB9F89A2}">
                <ask:lineSketchStyleProps xmlns:ask="http://schemas.microsoft.com/office/drawing/2018/sketchyshapes" sd="1242413227">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2CEDC1D-51B5-872F-F4A7-36931E5A5D02}"/>
              </a:ext>
            </a:extLst>
          </p:cNvPr>
          <p:cNvSpPr/>
          <p:nvPr/>
        </p:nvSpPr>
        <p:spPr>
          <a:xfrm>
            <a:off x="1838075" y="637429"/>
            <a:ext cx="5167023" cy="4419601"/>
          </a:xfrm>
          <a:custGeom>
            <a:avLst/>
            <a:gdLst>
              <a:gd name="connsiteX0" fmla="*/ 0 w 5167023"/>
              <a:gd name="connsiteY0" fmla="*/ 0 h 4419601"/>
              <a:gd name="connsiteX1" fmla="*/ 645878 w 5167023"/>
              <a:gd name="connsiteY1" fmla="*/ 0 h 4419601"/>
              <a:gd name="connsiteX2" fmla="*/ 1343426 w 5167023"/>
              <a:gd name="connsiteY2" fmla="*/ 0 h 4419601"/>
              <a:gd name="connsiteX3" fmla="*/ 1937634 w 5167023"/>
              <a:gd name="connsiteY3" fmla="*/ 0 h 4419601"/>
              <a:gd name="connsiteX4" fmla="*/ 2583512 w 5167023"/>
              <a:gd name="connsiteY4" fmla="*/ 0 h 4419601"/>
              <a:gd name="connsiteX5" fmla="*/ 3126049 w 5167023"/>
              <a:gd name="connsiteY5" fmla="*/ 0 h 4419601"/>
              <a:gd name="connsiteX6" fmla="*/ 3720257 w 5167023"/>
              <a:gd name="connsiteY6" fmla="*/ 0 h 4419601"/>
              <a:gd name="connsiteX7" fmla="*/ 4366134 w 5167023"/>
              <a:gd name="connsiteY7" fmla="*/ 0 h 4419601"/>
              <a:gd name="connsiteX8" fmla="*/ 5167023 w 5167023"/>
              <a:gd name="connsiteY8" fmla="*/ 0 h 4419601"/>
              <a:gd name="connsiteX9" fmla="*/ 5167023 w 5167023"/>
              <a:gd name="connsiteY9" fmla="*/ 498784 h 4419601"/>
              <a:gd name="connsiteX10" fmla="*/ 5167023 w 5167023"/>
              <a:gd name="connsiteY10" fmla="*/ 1130155 h 4419601"/>
              <a:gd name="connsiteX11" fmla="*/ 5167023 w 5167023"/>
              <a:gd name="connsiteY11" fmla="*/ 1761527 h 4419601"/>
              <a:gd name="connsiteX12" fmla="*/ 5167023 w 5167023"/>
              <a:gd name="connsiteY12" fmla="*/ 2392898 h 4419601"/>
              <a:gd name="connsiteX13" fmla="*/ 5167023 w 5167023"/>
              <a:gd name="connsiteY13" fmla="*/ 2935878 h 4419601"/>
              <a:gd name="connsiteX14" fmla="*/ 5167023 w 5167023"/>
              <a:gd name="connsiteY14" fmla="*/ 3434661 h 4419601"/>
              <a:gd name="connsiteX15" fmla="*/ 5167023 w 5167023"/>
              <a:gd name="connsiteY15" fmla="*/ 4419601 h 4419601"/>
              <a:gd name="connsiteX16" fmla="*/ 4624486 w 5167023"/>
              <a:gd name="connsiteY16" fmla="*/ 4419601 h 4419601"/>
              <a:gd name="connsiteX17" fmla="*/ 3875267 w 5167023"/>
              <a:gd name="connsiteY17" fmla="*/ 4419601 h 4419601"/>
              <a:gd name="connsiteX18" fmla="*/ 3384400 w 5167023"/>
              <a:gd name="connsiteY18" fmla="*/ 4419601 h 4419601"/>
              <a:gd name="connsiteX19" fmla="*/ 2738522 w 5167023"/>
              <a:gd name="connsiteY19" fmla="*/ 4419601 h 4419601"/>
              <a:gd name="connsiteX20" fmla="*/ 1989304 w 5167023"/>
              <a:gd name="connsiteY20" fmla="*/ 4419601 h 4419601"/>
              <a:gd name="connsiteX21" fmla="*/ 1395096 w 5167023"/>
              <a:gd name="connsiteY21" fmla="*/ 4419601 h 4419601"/>
              <a:gd name="connsiteX22" fmla="*/ 904229 w 5167023"/>
              <a:gd name="connsiteY22" fmla="*/ 4419601 h 4419601"/>
              <a:gd name="connsiteX23" fmla="*/ 0 w 5167023"/>
              <a:gd name="connsiteY23" fmla="*/ 4419601 h 4419601"/>
              <a:gd name="connsiteX24" fmla="*/ 0 w 5167023"/>
              <a:gd name="connsiteY24" fmla="*/ 3699837 h 4419601"/>
              <a:gd name="connsiteX25" fmla="*/ 0 w 5167023"/>
              <a:gd name="connsiteY25" fmla="*/ 3201054 h 4419601"/>
              <a:gd name="connsiteX26" fmla="*/ 0 w 5167023"/>
              <a:gd name="connsiteY26" fmla="*/ 2613878 h 4419601"/>
              <a:gd name="connsiteX27" fmla="*/ 0 w 5167023"/>
              <a:gd name="connsiteY27" fmla="*/ 1938311 h 4419601"/>
              <a:gd name="connsiteX28" fmla="*/ 0 w 5167023"/>
              <a:gd name="connsiteY28" fmla="*/ 1395331 h 4419601"/>
              <a:gd name="connsiteX29" fmla="*/ 0 w 5167023"/>
              <a:gd name="connsiteY29" fmla="*/ 763960 h 4419601"/>
              <a:gd name="connsiteX30" fmla="*/ 0 w 5167023"/>
              <a:gd name="connsiteY30" fmla="*/ 0 h 441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167023" h="4419601" extrusionOk="0">
                <a:moveTo>
                  <a:pt x="0" y="0"/>
                </a:moveTo>
                <a:cubicBezTo>
                  <a:pt x="314751" y="9808"/>
                  <a:pt x="465247" y="-16055"/>
                  <a:pt x="645878" y="0"/>
                </a:cubicBezTo>
                <a:cubicBezTo>
                  <a:pt x="826509" y="16055"/>
                  <a:pt x="997281" y="-4501"/>
                  <a:pt x="1343426" y="0"/>
                </a:cubicBezTo>
                <a:cubicBezTo>
                  <a:pt x="1689571" y="4501"/>
                  <a:pt x="1723282" y="-914"/>
                  <a:pt x="1937634" y="0"/>
                </a:cubicBezTo>
                <a:cubicBezTo>
                  <a:pt x="2151986" y="914"/>
                  <a:pt x="2343005" y="1536"/>
                  <a:pt x="2583512" y="0"/>
                </a:cubicBezTo>
                <a:cubicBezTo>
                  <a:pt x="2824019" y="-1536"/>
                  <a:pt x="2927215" y="15338"/>
                  <a:pt x="3126049" y="0"/>
                </a:cubicBezTo>
                <a:cubicBezTo>
                  <a:pt x="3324883" y="-15338"/>
                  <a:pt x="3598507" y="5492"/>
                  <a:pt x="3720257" y="0"/>
                </a:cubicBezTo>
                <a:cubicBezTo>
                  <a:pt x="3842007" y="-5492"/>
                  <a:pt x="4137897" y="14508"/>
                  <a:pt x="4366134" y="0"/>
                </a:cubicBezTo>
                <a:cubicBezTo>
                  <a:pt x="4594371" y="-14508"/>
                  <a:pt x="4976944" y="8903"/>
                  <a:pt x="5167023" y="0"/>
                </a:cubicBezTo>
                <a:cubicBezTo>
                  <a:pt x="5156845" y="122916"/>
                  <a:pt x="5171062" y="364532"/>
                  <a:pt x="5167023" y="498784"/>
                </a:cubicBezTo>
                <a:cubicBezTo>
                  <a:pt x="5162984" y="633036"/>
                  <a:pt x="5188028" y="896115"/>
                  <a:pt x="5167023" y="1130155"/>
                </a:cubicBezTo>
                <a:cubicBezTo>
                  <a:pt x="5146018" y="1364195"/>
                  <a:pt x="5151000" y="1507250"/>
                  <a:pt x="5167023" y="1761527"/>
                </a:cubicBezTo>
                <a:cubicBezTo>
                  <a:pt x="5183046" y="2015804"/>
                  <a:pt x="5186484" y="2201982"/>
                  <a:pt x="5167023" y="2392898"/>
                </a:cubicBezTo>
                <a:cubicBezTo>
                  <a:pt x="5147562" y="2583814"/>
                  <a:pt x="5192239" y="2800900"/>
                  <a:pt x="5167023" y="2935878"/>
                </a:cubicBezTo>
                <a:cubicBezTo>
                  <a:pt x="5141807" y="3070856"/>
                  <a:pt x="5144842" y="3282997"/>
                  <a:pt x="5167023" y="3434661"/>
                </a:cubicBezTo>
                <a:cubicBezTo>
                  <a:pt x="5189204" y="3586325"/>
                  <a:pt x="5198934" y="4213931"/>
                  <a:pt x="5167023" y="4419601"/>
                </a:cubicBezTo>
                <a:cubicBezTo>
                  <a:pt x="5043603" y="4395024"/>
                  <a:pt x="4774390" y="4435955"/>
                  <a:pt x="4624486" y="4419601"/>
                </a:cubicBezTo>
                <a:cubicBezTo>
                  <a:pt x="4474582" y="4403247"/>
                  <a:pt x="4176860" y="4387093"/>
                  <a:pt x="3875267" y="4419601"/>
                </a:cubicBezTo>
                <a:cubicBezTo>
                  <a:pt x="3573674" y="4452109"/>
                  <a:pt x="3568692" y="4439934"/>
                  <a:pt x="3384400" y="4419601"/>
                </a:cubicBezTo>
                <a:cubicBezTo>
                  <a:pt x="3200108" y="4399268"/>
                  <a:pt x="2938258" y="4396742"/>
                  <a:pt x="2738522" y="4419601"/>
                </a:cubicBezTo>
                <a:cubicBezTo>
                  <a:pt x="2538786" y="4442460"/>
                  <a:pt x="2155135" y="4450777"/>
                  <a:pt x="1989304" y="4419601"/>
                </a:cubicBezTo>
                <a:cubicBezTo>
                  <a:pt x="1823473" y="4388425"/>
                  <a:pt x="1518060" y="4428176"/>
                  <a:pt x="1395096" y="4419601"/>
                </a:cubicBezTo>
                <a:cubicBezTo>
                  <a:pt x="1272132" y="4411026"/>
                  <a:pt x="1091274" y="4435651"/>
                  <a:pt x="904229" y="4419601"/>
                </a:cubicBezTo>
                <a:cubicBezTo>
                  <a:pt x="717184" y="4403551"/>
                  <a:pt x="418870" y="4448949"/>
                  <a:pt x="0" y="4419601"/>
                </a:cubicBezTo>
                <a:cubicBezTo>
                  <a:pt x="-29107" y="4124699"/>
                  <a:pt x="17948" y="3974376"/>
                  <a:pt x="0" y="3699837"/>
                </a:cubicBezTo>
                <a:cubicBezTo>
                  <a:pt x="-17948" y="3425298"/>
                  <a:pt x="-22008" y="3314955"/>
                  <a:pt x="0" y="3201054"/>
                </a:cubicBezTo>
                <a:cubicBezTo>
                  <a:pt x="22008" y="3087153"/>
                  <a:pt x="18117" y="2862571"/>
                  <a:pt x="0" y="2613878"/>
                </a:cubicBezTo>
                <a:cubicBezTo>
                  <a:pt x="-18117" y="2365185"/>
                  <a:pt x="-1319" y="2127710"/>
                  <a:pt x="0" y="1938311"/>
                </a:cubicBezTo>
                <a:cubicBezTo>
                  <a:pt x="1319" y="1748912"/>
                  <a:pt x="-19490" y="1595560"/>
                  <a:pt x="0" y="1395331"/>
                </a:cubicBezTo>
                <a:cubicBezTo>
                  <a:pt x="19490" y="1195102"/>
                  <a:pt x="-10681" y="932260"/>
                  <a:pt x="0" y="763960"/>
                </a:cubicBezTo>
                <a:cubicBezTo>
                  <a:pt x="10681" y="595660"/>
                  <a:pt x="-18175" y="376532"/>
                  <a:pt x="0" y="0"/>
                </a:cubicBezTo>
                <a:close/>
              </a:path>
            </a:pathLst>
          </a:custGeom>
          <a:noFill/>
          <a:ln w="76200">
            <a:solidFill>
              <a:schemeClr val="accent4"/>
            </a:solidFill>
            <a:extLst>
              <a:ext uri="{C807C97D-BFC1-408E-A445-0C87EB9F89A2}">
                <ask:lineSketchStyleProps xmlns:ask="http://schemas.microsoft.com/office/drawing/2018/sketchyshapes" sd="1242413227">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F2E0835-D358-3E12-30C0-0A16FCABF2FC}"/>
              </a:ext>
            </a:extLst>
          </p:cNvPr>
          <p:cNvSpPr/>
          <p:nvPr/>
        </p:nvSpPr>
        <p:spPr>
          <a:xfrm>
            <a:off x="7101837" y="637428"/>
            <a:ext cx="1946747" cy="4419602"/>
          </a:xfrm>
          <a:custGeom>
            <a:avLst/>
            <a:gdLst>
              <a:gd name="connsiteX0" fmla="*/ 0 w 1946747"/>
              <a:gd name="connsiteY0" fmla="*/ 0 h 4419602"/>
              <a:gd name="connsiteX1" fmla="*/ 648916 w 1946747"/>
              <a:gd name="connsiteY1" fmla="*/ 0 h 4419602"/>
              <a:gd name="connsiteX2" fmla="*/ 1317299 w 1946747"/>
              <a:gd name="connsiteY2" fmla="*/ 0 h 4419602"/>
              <a:gd name="connsiteX3" fmla="*/ 1946747 w 1946747"/>
              <a:gd name="connsiteY3" fmla="*/ 0 h 4419602"/>
              <a:gd name="connsiteX4" fmla="*/ 1946747 w 1946747"/>
              <a:gd name="connsiteY4" fmla="*/ 631372 h 4419602"/>
              <a:gd name="connsiteX5" fmla="*/ 1946747 w 1946747"/>
              <a:gd name="connsiteY5" fmla="*/ 1262743 h 4419602"/>
              <a:gd name="connsiteX6" fmla="*/ 1946747 w 1946747"/>
              <a:gd name="connsiteY6" fmla="*/ 1894115 h 4419602"/>
              <a:gd name="connsiteX7" fmla="*/ 1946747 w 1946747"/>
              <a:gd name="connsiteY7" fmla="*/ 2525487 h 4419602"/>
              <a:gd name="connsiteX8" fmla="*/ 1946747 w 1946747"/>
              <a:gd name="connsiteY8" fmla="*/ 3024271 h 4419602"/>
              <a:gd name="connsiteX9" fmla="*/ 1946747 w 1946747"/>
              <a:gd name="connsiteY9" fmla="*/ 3611446 h 4419602"/>
              <a:gd name="connsiteX10" fmla="*/ 1946747 w 1946747"/>
              <a:gd name="connsiteY10" fmla="*/ 4419602 h 4419602"/>
              <a:gd name="connsiteX11" fmla="*/ 1297831 w 1946747"/>
              <a:gd name="connsiteY11" fmla="*/ 4419602 h 4419602"/>
              <a:gd name="connsiteX12" fmla="*/ 707318 w 1946747"/>
              <a:gd name="connsiteY12" fmla="*/ 4419602 h 4419602"/>
              <a:gd name="connsiteX13" fmla="*/ 0 w 1946747"/>
              <a:gd name="connsiteY13" fmla="*/ 4419602 h 4419602"/>
              <a:gd name="connsiteX14" fmla="*/ 0 w 1946747"/>
              <a:gd name="connsiteY14" fmla="*/ 3832426 h 4419602"/>
              <a:gd name="connsiteX15" fmla="*/ 0 w 1946747"/>
              <a:gd name="connsiteY15" fmla="*/ 3201055 h 4419602"/>
              <a:gd name="connsiteX16" fmla="*/ 0 w 1946747"/>
              <a:gd name="connsiteY16" fmla="*/ 2525487 h 4419602"/>
              <a:gd name="connsiteX17" fmla="*/ 0 w 1946747"/>
              <a:gd name="connsiteY17" fmla="*/ 1805723 h 4419602"/>
              <a:gd name="connsiteX18" fmla="*/ 0 w 1946747"/>
              <a:gd name="connsiteY18" fmla="*/ 1130155 h 4419602"/>
              <a:gd name="connsiteX19" fmla="*/ 0 w 1946747"/>
              <a:gd name="connsiteY19" fmla="*/ 587176 h 4419602"/>
              <a:gd name="connsiteX20" fmla="*/ 0 w 1946747"/>
              <a:gd name="connsiteY20" fmla="*/ 0 h 4419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46747" h="4419602" extrusionOk="0">
                <a:moveTo>
                  <a:pt x="0" y="0"/>
                </a:moveTo>
                <a:cubicBezTo>
                  <a:pt x="291303" y="-12529"/>
                  <a:pt x="327015" y="-11537"/>
                  <a:pt x="648916" y="0"/>
                </a:cubicBezTo>
                <a:cubicBezTo>
                  <a:pt x="970817" y="11537"/>
                  <a:pt x="1097167" y="25353"/>
                  <a:pt x="1317299" y="0"/>
                </a:cubicBezTo>
                <a:cubicBezTo>
                  <a:pt x="1537431" y="-25353"/>
                  <a:pt x="1682995" y="17191"/>
                  <a:pt x="1946747" y="0"/>
                </a:cubicBezTo>
                <a:cubicBezTo>
                  <a:pt x="1959030" y="270263"/>
                  <a:pt x="1950098" y="454028"/>
                  <a:pt x="1946747" y="631372"/>
                </a:cubicBezTo>
                <a:cubicBezTo>
                  <a:pt x="1943396" y="808716"/>
                  <a:pt x="1977386" y="1001940"/>
                  <a:pt x="1946747" y="1262743"/>
                </a:cubicBezTo>
                <a:cubicBezTo>
                  <a:pt x="1916108" y="1523546"/>
                  <a:pt x="1952950" y="1619053"/>
                  <a:pt x="1946747" y="1894115"/>
                </a:cubicBezTo>
                <a:cubicBezTo>
                  <a:pt x="1940544" y="2169177"/>
                  <a:pt x="1974299" y="2341745"/>
                  <a:pt x="1946747" y="2525487"/>
                </a:cubicBezTo>
                <a:cubicBezTo>
                  <a:pt x="1919195" y="2709229"/>
                  <a:pt x="1945570" y="2834187"/>
                  <a:pt x="1946747" y="3024271"/>
                </a:cubicBezTo>
                <a:cubicBezTo>
                  <a:pt x="1947924" y="3214355"/>
                  <a:pt x="1935248" y="3369088"/>
                  <a:pt x="1946747" y="3611446"/>
                </a:cubicBezTo>
                <a:cubicBezTo>
                  <a:pt x="1958246" y="3853804"/>
                  <a:pt x="1982325" y="4035927"/>
                  <a:pt x="1946747" y="4419602"/>
                </a:cubicBezTo>
                <a:cubicBezTo>
                  <a:pt x="1701012" y="4438489"/>
                  <a:pt x="1502741" y="4439292"/>
                  <a:pt x="1297831" y="4419602"/>
                </a:cubicBezTo>
                <a:cubicBezTo>
                  <a:pt x="1092921" y="4399912"/>
                  <a:pt x="843849" y="4424885"/>
                  <a:pt x="707318" y="4419602"/>
                </a:cubicBezTo>
                <a:cubicBezTo>
                  <a:pt x="570787" y="4414319"/>
                  <a:pt x="320816" y="4409972"/>
                  <a:pt x="0" y="4419602"/>
                </a:cubicBezTo>
                <a:cubicBezTo>
                  <a:pt x="11257" y="4284012"/>
                  <a:pt x="-6571" y="4113236"/>
                  <a:pt x="0" y="3832426"/>
                </a:cubicBezTo>
                <a:cubicBezTo>
                  <a:pt x="6571" y="3551616"/>
                  <a:pt x="4351" y="3439513"/>
                  <a:pt x="0" y="3201055"/>
                </a:cubicBezTo>
                <a:cubicBezTo>
                  <a:pt x="-4351" y="2962597"/>
                  <a:pt x="25435" y="2683074"/>
                  <a:pt x="0" y="2525487"/>
                </a:cubicBezTo>
                <a:cubicBezTo>
                  <a:pt x="-25435" y="2367900"/>
                  <a:pt x="-15920" y="2117323"/>
                  <a:pt x="0" y="1805723"/>
                </a:cubicBezTo>
                <a:cubicBezTo>
                  <a:pt x="15920" y="1494123"/>
                  <a:pt x="25229" y="1344625"/>
                  <a:pt x="0" y="1130155"/>
                </a:cubicBezTo>
                <a:cubicBezTo>
                  <a:pt x="-25229" y="915685"/>
                  <a:pt x="1759" y="745706"/>
                  <a:pt x="0" y="587176"/>
                </a:cubicBezTo>
                <a:cubicBezTo>
                  <a:pt x="-1759" y="428646"/>
                  <a:pt x="-22156" y="189031"/>
                  <a:pt x="0" y="0"/>
                </a:cubicBezTo>
                <a:close/>
              </a:path>
            </a:pathLst>
          </a:custGeom>
          <a:noFill/>
          <a:ln w="76200">
            <a:solidFill>
              <a:schemeClr val="accent2"/>
            </a:solidFill>
            <a:extLst>
              <a:ext uri="{C807C97D-BFC1-408E-A445-0C87EB9F89A2}">
                <ask:lineSketchStyleProps xmlns:ask="http://schemas.microsoft.com/office/drawing/2018/sketchyshapes" sd="1242413227">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0CD8DB3-FBC2-E358-5A46-1D3B90B328DB}"/>
              </a:ext>
            </a:extLst>
          </p:cNvPr>
          <p:cNvSpPr/>
          <p:nvPr/>
        </p:nvSpPr>
        <p:spPr>
          <a:xfrm>
            <a:off x="4238046" y="32881"/>
            <a:ext cx="683812" cy="356733"/>
          </a:xfrm>
          <a:custGeom>
            <a:avLst/>
            <a:gdLst>
              <a:gd name="connsiteX0" fmla="*/ 0 w 683812"/>
              <a:gd name="connsiteY0" fmla="*/ 0 h 356733"/>
              <a:gd name="connsiteX1" fmla="*/ 683812 w 683812"/>
              <a:gd name="connsiteY1" fmla="*/ 0 h 356733"/>
              <a:gd name="connsiteX2" fmla="*/ 683812 w 683812"/>
              <a:gd name="connsiteY2" fmla="*/ 356733 h 356733"/>
              <a:gd name="connsiteX3" fmla="*/ 0 w 683812"/>
              <a:gd name="connsiteY3" fmla="*/ 356733 h 356733"/>
              <a:gd name="connsiteX4" fmla="*/ 0 w 683812"/>
              <a:gd name="connsiteY4" fmla="*/ 0 h 356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3812" h="356733" extrusionOk="0">
                <a:moveTo>
                  <a:pt x="0" y="0"/>
                </a:moveTo>
                <a:cubicBezTo>
                  <a:pt x="207448" y="-7644"/>
                  <a:pt x="473318" y="1140"/>
                  <a:pt x="683812" y="0"/>
                </a:cubicBezTo>
                <a:cubicBezTo>
                  <a:pt x="668271" y="100061"/>
                  <a:pt x="669996" y="218547"/>
                  <a:pt x="683812" y="356733"/>
                </a:cubicBezTo>
                <a:cubicBezTo>
                  <a:pt x="372601" y="378381"/>
                  <a:pt x="230636" y="337087"/>
                  <a:pt x="0" y="356733"/>
                </a:cubicBezTo>
                <a:cubicBezTo>
                  <a:pt x="-3844" y="185324"/>
                  <a:pt x="-9426" y="115089"/>
                  <a:pt x="0" y="0"/>
                </a:cubicBezTo>
                <a:close/>
              </a:path>
            </a:pathLst>
          </a:custGeom>
          <a:noFill/>
          <a:ln w="76200">
            <a:solidFill>
              <a:schemeClr val="accent6"/>
            </a:solidFill>
            <a:extLst>
              <a:ext uri="{C807C97D-BFC1-408E-A445-0C87EB9F89A2}">
                <ask:lineSketchStyleProps xmlns:ask="http://schemas.microsoft.com/office/drawing/2018/sketchyshapes" sd="1242413227">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1292688-0123-A000-D208-C1289641E8FD}"/>
              </a:ext>
            </a:extLst>
          </p:cNvPr>
          <p:cNvSpPr txBox="1"/>
          <p:nvPr/>
        </p:nvSpPr>
        <p:spPr>
          <a:xfrm>
            <a:off x="263308" y="2083192"/>
            <a:ext cx="1478028" cy="1200329"/>
          </a:xfrm>
          <a:prstGeom prst="rect">
            <a:avLst/>
          </a:prstGeom>
          <a:noFill/>
        </p:spPr>
        <p:txBody>
          <a:bodyPr wrap="square" rtlCol="0">
            <a:spAutoFit/>
          </a:bodyPr>
          <a:lstStyle/>
          <a:p>
            <a:r>
              <a:rPr lang="en-US" sz="3600" b="1" dirty="0">
                <a:ln w="19050">
                  <a:solidFill>
                    <a:srgbClr val="FFFFFF"/>
                  </a:solidFill>
                </a:ln>
                <a:solidFill>
                  <a:schemeClr val="accent1"/>
                </a:solidFill>
                <a:latin typeface="Inter" panose="02000503000000020004" pitchFamily="2" charset="0"/>
                <a:ea typeface="Inter" panose="02000503000000020004" pitchFamily="2" charset="0"/>
              </a:rPr>
              <a:t>Files Area</a:t>
            </a:r>
          </a:p>
        </p:txBody>
      </p:sp>
      <p:sp>
        <p:nvSpPr>
          <p:cNvPr id="11" name="TextBox 10">
            <a:extLst>
              <a:ext uri="{FF2B5EF4-FFF2-40B4-BE49-F238E27FC236}">
                <a16:creationId xmlns:a16="http://schemas.microsoft.com/office/drawing/2014/main" id="{FA1C1BD1-11F0-C2E8-229A-6669E42919FC}"/>
              </a:ext>
            </a:extLst>
          </p:cNvPr>
          <p:cNvSpPr txBox="1"/>
          <p:nvPr/>
        </p:nvSpPr>
        <p:spPr>
          <a:xfrm>
            <a:off x="3269106" y="637428"/>
            <a:ext cx="3052181" cy="646331"/>
          </a:xfrm>
          <a:prstGeom prst="rect">
            <a:avLst/>
          </a:prstGeom>
          <a:noFill/>
        </p:spPr>
        <p:txBody>
          <a:bodyPr wrap="square" rtlCol="0">
            <a:spAutoFit/>
          </a:bodyPr>
          <a:lstStyle/>
          <a:p>
            <a:r>
              <a:rPr lang="en-US" sz="3600" b="1" dirty="0">
                <a:ln w="19050">
                  <a:solidFill>
                    <a:srgbClr val="FFFFFF"/>
                  </a:solidFill>
                </a:ln>
                <a:solidFill>
                  <a:schemeClr val="accent4"/>
                </a:solidFill>
                <a:latin typeface="Inter" panose="02000503000000020004" pitchFamily="2" charset="0"/>
                <a:ea typeface="Inter" panose="02000503000000020004" pitchFamily="2" charset="0"/>
              </a:rPr>
              <a:t>Code Editor</a:t>
            </a:r>
          </a:p>
        </p:txBody>
      </p:sp>
      <p:sp>
        <p:nvSpPr>
          <p:cNvPr id="12" name="TextBox 11">
            <a:extLst>
              <a:ext uri="{FF2B5EF4-FFF2-40B4-BE49-F238E27FC236}">
                <a16:creationId xmlns:a16="http://schemas.microsoft.com/office/drawing/2014/main" id="{38D6B66A-649D-7DE1-88AA-0A810B93719E}"/>
              </a:ext>
            </a:extLst>
          </p:cNvPr>
          <p:cNvSpPr txBox="1"/>
          <p:nvPr/>
        </p:nvSpPr>
        <p:spPr>
          <a:xfrm>
            <a:off x="7585543" y="2935094"/>
            <a:ext cx="1423284" cy="1200329"/>
          </a:xfrm>
          <a:prstGeom prst="rect">
            <a:avLst/>
          </a:prstGeom>
          <a:noFill/>
        </p:spPr>
        <p:txBody>
          <a:bodyPr wrap="square" rtlCol="0">
            <a:spAutoFit/>
          </a:bodyPr>
          <a:lstStyle/>
          <a:p>
            <a:r>
              <a:rPr lang="en-US" sz="3600" b="1" dirty="0" err="1">
                <a:ln w="19050">
                  <a:solidFill>
                    <a:schemeClr val="bg2">
                      <a:lumMod val="50000"/>
                    </a:schemeClr>
                  </a:solidFill>
                </a:ln>
                <a:solidFill>
                  <a:schemeClr val="accent2"/>
                </a:solidFill>
                <a:latin typeface="Inter" panose="02000503000000020004" pitchFamily="2" charset="0"/>
                <a:ea typeface="Inter" panose="02000503000000020004" pitchFamily="2" charset="0"/>
              </a:rPr>
              <a:t>Webview</a:t>
            </a:r>
            <a:endParaRPr lang="en-US" sz="3600" b="1" dirty="0">
              <a:ln w="19050">
                <a:solidFill>
                  <a:schemeClr val="bg2">
                    <a:lumMod val="50000"/>
                  </a:schemeClr>
                </a:solidFill>
              </a:ln>
              <a:solidFill>
                <a:schemeClr val="accent2"/>
              </a:solidFill>
              <a:latin typeface="Inter" panose="02000503000000020004" pitchFamily="2" charset="0"/>
              <a:ea typeface="Inter" panose="02000503000000020004" pitchFamily="2" charset="0"/>
            </a:endParaRPr>
          </a:p>
        </p:txBody>
      </p:sp>
      <p:sp>
        <p:nvSpPr>
          <p:cNvPr id="14" name="TextBox 13">
            <a:extLst>
              <a:ext uri="{FF2B5EF4-FFF2-40B4-BE49-F238E27FC236}">
                <a16:creationId xmlns:a16="http://schemas.microsoft.com/office/drawing/2014/main" id="{A9546E08-DCB9-54D5-C889-D8D1B8A0BF12}"/>
              </a:ext>
            </a:extLst>
          </p:cNvPr>
          <p:cNvSpPr txBox="1"/>
          <p:nvPr/>
        </p:nvSpPr>
        <p:spPr>
          <a:xfrm>
            <a:off x="5023029" y="-72515"/>
            <a:ext cx="3052181" cy="646331"/>
          </a:xfrm>
          <a:prstGeom prst="rect">
            <a:avLst/>
          </a:prstGeom>
          <a:noFill/>
        </p:spPr>
        <p:txBody>
          <a:bodyPr wrap="square" rtlCol="0">
            <a:spAutoFit/>
          </a:bodyPr>
          <a:lstStyle/>
          <a:p>
            <a:r>
              <a:rPr lang="en-US" sz="3600" b="1" dirty="0">
                <a:ln w="19050">
                  <a:solidFill>
                    <a:srgbClr val="FFFFFF"/>
                  </a:solidFill>
                </a:ln>
                <a:solidFill>
                  <a:schemeClr val="accent6"/>
                </a:solidFill>
                <a:latin typeface="Inter" panose="02000503000000020004" pitchFamily="2" charset="0"/>
                <a:ea typeface="Inter" panose="02000503000000020004" pitchFamily="2" charset="0"/>
              </a:rPr>
              <a:t>Run Button</a:t>
            </a:r>
          </a:p>
        </p:txBody>
      </p:sp>
      <p:sp>
        <p:nvSpPr>
          <p:cNvPr id="2" name="Title 1">
            <a:extLst>
              <a:ext uri="{FF2B5EF4-FFF2-40B4-BE49-F238E27FC236}">
                <a16:creationId xmlns:a16="http://schemas.microsoft.com/office/drawing/2014/main" id="{743B1154-5F5F-ED02-C138-38F81F7FE8D4}"/>
              </a:ext>
            </a:extLst>
          </p:cNvPr>
          <p:cNvSpPr>
            <a:spLocks noGrp="1"/>
          </p:cNvSpPr>
          <p:nvPr>
            <p:ph type="title"/>
          </p:nvPr>
        </p:nvSpPr>
        <p:spPr>
          <a:xfrm>
            <a:off x="1" y="3864335"/>
            <a:ext cx="9144000" cy="1129084"/>
          </a:xfrm>
        </p:spPr>
        <p:txBody>
          <a:bodyPr>
            <a:noAutofit/>
          </a:bodyPr>
          <a:lstStyle/>
          <a:p>
            <a:pPr algn="ctr"/>
            <a:r>
              <a:rPr lang="en-US" sz="7200" b="1" dirty="0">
                <a:ln w="19050">
                  <a:solidFill>
                    <a:srgbClr val="FFFFFF"/>
                  </a:solidFill>
                </a:ln>
              </a:rPr>
              <a:t>Replit Overview</a:t>
            </a:r>
          </a:p>
        </p:txBody>
      </p:sp>
    </p:spTree>
    <p:extLst>
      <p:ext uri="{BB962C8B-B14F-4D97-AF65-F5344CB8AC3E}">
        <p14:creationId xmlns:p14="http://schemas.microsoft.com/office/powerpoint/2010/main" val="3575203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p:bldP spid="11" grpId="0"/>
      <p:bldP spid="12" grpId="0"/>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B1154-5F5F-ED02-C138-38F81F7FE8D4}"/>
              </a:ext>
            </a:extLst>
          </p:cNvPr>
          <p:cNvSpPr>
            <a:spLocks noGrp="1"/>
          </p:cNvSpPr>
          <p:nvPr>
            <p:ph type="title"/>
          </p:nvPr>
        </p:nvSpPr>
        <p:spPr>
          <a:xfrm>
            <a:off x="1" y="3864335"/>
            <a:ext cx="9144000" cy="1129084"/>
          </a:xfrm>
        </p:spPr>
        <p:txBody>
          <a:bodyPr>
            <a:noAutofit/>
          </a:bodyPr>
          <a:lstStyle/>
          <a:p>
            <a:pPr algn="ctr"/>
            <a:r>
              <a:rPr lang="en-US" sz="7200" b="1" dirty="0">
                <a:ln w="19050">
                  <a:solidFill>
                    <a:srgbClr val="FFFFFF"/>
                  </a:solidFill>
                </a:ln>
              </a:rPr>
              <a:t>Replit Overview</a:t>
            </a:r>
          </a:p>
        </p:txBody>
      </p:sp>
      <p:sp>
        <p:nvSpPr>
          <p:cNvPr id="3" name="Rectangle 2">
            <a:extLst>
              <a:ext uri="{FF2B5EF4-FFF2-40B4-BE49-F238E27FC236}">
                <a16:creationId xmlns:a16="http://schemas.microsoft.com/office/drawing/2014/main" id="{A86A8CAF-19E9-A34F-3D7D-C55EE7D5F17E}"/>
              </a:ext>
            </a:extLst>
          </p:cNvPr>
          <p:cNvSpPr/>
          <p:nvPr/>
        </p:nvSpPr>
        <p:spPr>
          <a:xfrm>
            <a:off x="0" y="437322"/>
            <a:ext cx="9144000" cy="32838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FFFFFF"/>
                </a:solidFill>
              </a:rPr>
              <a:t>Go to </a:t>
            </a:r>
            <a:r>
              <a:rPr lang="en-US" sz="3600" b="1" dirty="0">
                <a:solidFill>
                  <a:srgbClr val="FFFFFF"/>
                </a:solidFill>
              </a:rPr>
              <a:t>hylandtechclub.com/web-101</a:t>
            </a:r>
            <a:endParaRPr lang="en-US" sz="3200" b="1" dirty="0">
              <a:solidFill>
                <a:srgbClr val="FFFFFF"/>
              </a:solidFill>
            </a:endParaRPr>
          </a:p>
          <a:p>
            <a:pPr algn="ctr"/>
            <a:endParaRPr lang="en-US" sz="3200" dirty="0">
              <a:solidFill>
                <a:srgbClr val="FFFFFF"/>
              </a:solidFill>
            </a:endParaRPr>
          </a:p>
          <a:p>
            <a:pPr algn="ctr"/>
            <a:r>
              <a:rPr lang="en-US" sz="3200" dirty="0">
                <a:solidFill>
                  <a:srgbClr val="FFFFFF"/>
                </a:solidFill>
              </a:rPr>
              <a:t>Open the page for the current week</a:t>
            </a:r>
          </a:p>
          <a:p>
            <a:pPr algn="ctr"/>
            <a:endParaRPr lang="en-US" sz="3200" dirty="0">
              <a:solidFill>
                <a:srgbClr val="FFFFFF"/>
              </a:solidFill>
            </a:endParaRPr>
          </a:p>
          <a:p>
            <a:pPr algn="ctr"/>
            <a:r>
              <a:rPr lang="en-US" sz="3200" dirty="0">
                <a:solidFill>
                  <a:srgbClr val="FFFFFF"/>
                </a:solidFill>
              </a:rPr>
              <a:t>Find the Replit Setup instructions</a:t>
            </a:r>
          </a:p>
        </p:txBody>
      </p:sp>
    </p:spTree>
    <p:extLst>
      <p:ext uri="{BB962C8B-B14F-4D97-AF65-F5344CB8AC3E}">
        <p14:creationId xmlns:p14="http://schemas.microsoft.com/office/powerpoint/2010/main" val="1711099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Code-Along Activity</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build your own website!</a:t>
            </a:r>
          </a:p>
        </p:txBody>
      </p:sp>
    </p:spTree>
    <p:extLst>
      <p:ext uri="{BB962C8B-B14F-4D97-AF65-F5344CB8AC3E}">
        <p14:creationId xmlns:p14="http://schemas.microsoft.com/office/powerpoint/2010/main" val="16623096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Blooket</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see what you learned!</a:t>
            </a:r>
          </a:p>
        </p:txBody>
      </p:sp>
    </p:spTree>
    <p:extLst>
      <p:ext uri="{BB962C8B-B14F-4D97-AF65-F5344CB8AC3E}">
        <p14:creationId xmlns:p14="http://schemas.microsoft.com/office/powerpoint/2010/main" val="2161342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Course Overview</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p:txBody>
          <a:bodyPr/>
          <a:lstStyle/>
          <a:p>
            <a:pPr marL="114300" indent="0">
              <a:buNone/>
            </a:pPr>
            <a:r>
              <a:rPr lang="en-US" dirty="0">
                <a:latin typeface="Inter" panose="02000503000000020004" pitchFamily="2" charset="0"/>
                <a:ea typeface="Inter" panose="02000503000000020004" pitchFamily="2" charset="0"/>
              </a:rPr>
              <a:t>In this course, you will learn how to build websites with HTML &amp; CSS!</a:t>
            </a:r>
          </a:p>
          <a:p>
            <a:pPr marL="114300" indent="0">
              <a:buNone/>
            </a:pPr>
            <a:endParaRPr lang="en-US" dirty="0">
              <a:latin typeface="Inter" panose="02000503000000020004" pitchFamily="2" charset="0"/>
              <a:ea typeface="Inter" panose="02000503000000020004" pitchFamily="2" charset="0"/>
            </a:endParaRPr>
          </a:p>
          <a:p>
            <a:pPr marL="114300" indent="0">
              <a:buNone/>
            </a:pPr>
            <a:r>
              <a:rPr lang="en-US" dirty="0">
                <a:latin typeface="Inter" panose="02000503000000020004" pitchFamily="2" charset="0"/>
                <a:ea typeface="Inter" panose="02000503000000020004" pitchFamily="2" charset="0"/>
              </a:rPr>
              <a:t>By the end, you will have a totally original website of your own design, about any topic your heart desires. </a:t>
            </a:r>
          </a:p>
        </p:txBody>
      </p:sp>
      <p:pic>
        <p:nvPicPr>
          <p:cNvPr id="1026" name="Picture 2" descr="undefined">
            <a:extLst>
              <a:ext uri="{FF2B5EF4-FFF2-40B4-BE49-F238E27FC236}">
                <a16:creationId xmlns:a16="http://schemas.microsoft.com/office/drawing/2014/main" id="{4252DE9D-791D-DB97-4799-C2EB4DCA94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3005486"/>
            <a:ext cx="1854835" cy="15633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ano Man | Billy Joel Official Site">
            <a:extLst>
              <a:ext uri="{FF2B5EF4-FFF2-40B4-BE49-F238E27FC236}">
                <a16:creationId xmlns:a16="http://schemas.microsoft.com/office/drawing/2014/main" id="{39D7C32E-BD29-CDB2-8705-920488C1BE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7232" y="3005486"/>
            <a:ext cx="1563388" cy="156338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EAD2001A-DCB2-B31C-C578-0C292915C1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83918" y="2860675"/>
            <a:ext cx="1095812" cy="207264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The Best and Worst Video-Game Movies, Ranked">
            <a:extLst>
              <a:ext uri="{FF2B5EF4-FFF2-40B4-BE49-F238E27FC236}">
                <a16:creationId xmlns:a16="http://schemas.microsoft.com/office/drawing/2014/main" id="{F52E3C14-8001-BC5B-59C7-6B4983E78A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47737" y="2975911"/>
            <a:ext cx="3090547" cy="1622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7414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additive="base">
                                        <p:cTn id="17" dur="500" fill="hold"/>
                                        <p:tgtEl>
                                          <p:spTgt spid="1026"/>
                                        </p:tgtEl>
                                        <p:attrNameLst>
                                          <p:attrName>ppt_x</p:attrName>
                                        </p:attrNameLst>
                                      </p:cBhvr>
                                      <p:tavLst>
                                        <p:tav tm="0">
                                          <p:val>
                                            <p:strVal val="#ppt_x"/>
                                          </p:val>
                                        </p:tav>
                                        <p:tav tm="100000">
                                          <p:val>
                                            <p:strVal val="#ppt_x"/>
                                          </p:val>
                                        </p:tav>
                                      </p:tavLst>
                                    </p:anim>
                                    <p:anim calcmode="lin" valueType="num">
                                      <p:cBhvr additive="base">
                                        <p:cTn id="1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1032"/>
                                        </p:tgtEl>
                                        <p:attrNameLst>
                                          <p:attrName>style.visibility</p:attrName>
                                        </p:attrNameLst>
                                      </p:cBhvr>
                                      <p:to>
                                        <p:strVal val="visible"/>
                                      </p:to>
                                    </p:set>
                                    <p:anim calcmode="lin" valueType="num">
                                      <p:cBhvr>
                                        <p:cTn id="23" dur="1000" fill="hold"/>
                                        <p:tgtEl>
                                          <p:spTgt spid="1032"/>
                                        </p:tgtEl>
                                        <p:attrNameLst>
                                          <p:attrName>ppt_w</p:attrName>
                                        </p:attrNameLst>
                                      </p:cBhvr>
                                      <p:tavLst>
                                        <p:tav tm="0">
                                          <p:val>
                                            <p:fltVal val="0"/>
                                          </p:val>
                                        </p:tav>
                                        <p:tav tm="100000">
                                          <p:val>
                                            <p:strVal val="#ppt_w"/>
                                          </p:val>
                                        </p:tav>
                                      </p:tavLst>
                                    </p:anim>
                                    <p:anim calcmode="lin" valueType="num">
                                      <p:cBhvr>
                                        <p:cTn id="24" dur="1000" fill="hold"/>
                                        <p:tgtEl>
                                          <p:spTgt spid="1032"/>
                                        </p:tgtEl>
                                        <p:attrNameLst>
                                          <p:attrName>ppt_h</p:attrName>
                                        </p:attrNameLst>
                                      </p:cBhvr>
                                      <p:tavLst>
                                        <p:tav tm="0">
                                          <p:val>
                                            <p:fltVal val="0"/>
                                          </p:val>
                                        </p:tav>
                                        <p:tav tm="100000">
                                          <p:val>
                                            <p:strVal val="#ppt_h"/>
                                          </p:val>
                                        </p:tav>
                                      </p:tavLst>
                                    </p:anim>
                                    <p:anim calcmode="lin" valueType="num">
                                      <p:cBhvr>
                                        <p:cTn id="25" dur="1000" fill="hold"/>
                                        <p:tgtEl>
                                          <p:spTgt spid="1032"/>
                                        </p:tgtEl>
                                        <p:attrNameLst>
                                          <p:attrName>style.rotation</p:attrName>
                                        </p:attrNameLst>
                                      </p:cBhvr>
                                      <p:tavLst>
                                        <p:tav tm="0">
                                          <p:val>
                                            <p:fltVal val="90"/>
                                          </p:val>
                                        </p:tav>
                                        <p:tav tm="100000">
                                          <p:val>
                                            <p:fltVal val="0"/>
                                          </p:val>
                                        </p:tav>
                                      </p:tavLst>
                                    </p:anim>
                                    <p:animEffect transition="in" filter="fade">
                                      <p:cBhvr>
                                        <p:cTn id="26" dur="1000"/>
                                        <p:tgtEl>
                                          <p:spTgt spid="1032"/>
                                        </p:tgtEl>
                                      </p:cBhvr>
                                    </p:animEffect>
                                  </p:childTnLst>
                                </p:cTn>
                              </p:par>
                            </p:childTnLst>
                          </p:cTn>
                        </p:par>
                      </p:childTnLst>
                    </p:cTn>
                  </p:par>
                  <p:par>
                    <p:cTn id="27" fill="hold">
                      <p:stCondLst>
                        <p:cond delay="indefinite"/>
                      </p:stCondLst>
                      <p:childTnLst>
                        <p:par>
                          <p:cTn id="28" fill="hold">
                            <p:stCondLst>
                              <p:cond delay="0"/>
                            </p:stCondLst>
                            <p:childTnLst>
                              <p:par>
                                <p:cTn id="29" presetID="45" presetClass="entr" presetSubtype="0" fill="hold" nodeType="clickEffect">
                                  <p:stCondLst>
                                    <p:cond delay="0"/>
                                  </p:stCondLst>
                                  <p:childTnLst>
                                    <p:set>
                                      <p:cBhvr>
                                        <p:cTn id="30" dur="1" fill="hold">
                                          <p:stCondLst>
                                            <p:cond delay="0"/>
                                          </p:stCondLst>
                                        </p:cTn>
                                        <p:tgtEl>
                                          <p:spTgt spid="1034"/>
                                        </p:tgtEl>
                                        <p:attrNameLst>
                                          <p:attrName>style.visibility</p:attrName>
                                        </p:attrNameLst>
                                      </p:cBhvr>
                                      <p:to>
                                        <p:strVal val="visible"/>
                                      </p:to>
                                    </p:set>
                                    <p:animEffect transition="in" filter="fade">
                                      <p:cBhvr>
                                        <p:cTn id="31" dur="2000"/>
                                        <p:tgtEl>
                                          <p:spTgt spid="1034"/>
                                        </p:tgtEl>
                                      </p:cBhvr>
                                    </p:animEffect>
                                    <p:anim calcmode="lin" valueType="num">
                                      <p:cBhvr>
                                        <p:cTn id="32" dur="2000" fill="hold"/>
                                        <p:tgtEl>
                                          <p:spTgt spid="1034"/>
                                        </p:tgtEl>
                                        <p:attrNameLst>
                                          <p:attrName>ppt_w</p:attrName>
                                        </p:attrNameLst>
                                      </p:cBhvr>
                                      <p:tavLst>
                                        <p:tav tm="0" fmla="#ppt_w*sin(2.5*pi*$)">
                                          <p:val>
                                            <p:fltVal val="0"/>
                                          </p:val>
                                        </p:tav>
                                        <p:tav tm="100000">
                                          <p:val>
                                            <p:fltVal val="1"/>
                                          </p:val>
                                        </p:tav>
                                      </p:tavLst>
                                    </p:anim>
                                    <p:anim calcmode="lin" valueType="num">
                                      <p:cBhvr>
                                        <p:cTn id="33" dur="2000" fill="hold"/>
                                        <p:tgtEl>
                                          <p:spTgt spid="1034"/>
                                        </p:tgtEl>
                                        <p:attrNameLst>
                                          <p:attrName>ppt_h</p:attrName>
                                        </p:attrNameLst>
                                      </p:cBhvr>
                                      <p:tavLst>
                                        <p:tav tm="0">
                                          <p:val>
                                            <p:strVal val="#ppt_h"/>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hylandtechclub.com</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p:txBody>
          <a:bodyPr/>
          <a:lstStyle/>
          <a:p>
            <a:pPr marL="114300" indent="0">
              <a:buNone/>
            </a:pPr>
            <a:r>
              <a:rPr lang="en-US" dirty="0">
                <a:latin typeface="Inter" panose="02000503000000020004" pitchFamily="2" charset="0"/>
                <a:ea typeface="Inter" panose="02000503000000020004" pitchFamily="2" charset="0"/>
              </a:rPr>
              <a:t>Your one-stop-shop for all Hy-Tech Club material!</a:t>
            </a:r>
          </a:p>
          <a:p>
            <a:pPr marL="114300" indent="0">
              <a:buNone/>
            </a:pPr>
            <a:endParaRPr lang="en-US" dirty="0">
              <a:latin typeface="Inter" panose="02000503000000020004" pitchFamily="2" charset="0"/>
              <a:ea typeface="Inter" panose="02000503000000020004" pitchFamily="2" charset="0"/>
            </a:endParaRPr>
          </a:p>
          <a:p>
            <a:pPr marL="114300" indent="0">
              <a:buNone/>
            </a:pPr>
            <a:endParaRPr lang="en-US" dirty="0">
              <a:latin typeface="Inter" panose="02000503000000020004" pitchFamily="2" charset="0"/>
              <a:ea typeface="Inter" panose="02000503000000020004" pitchFamily="2" charset="0"/>
            </a:endParaRPr>
          </a:p>
        </p:txBody>
      </p:sp>
      <p:pic>
        <p:nvPicPr>
          <p:cNvPr id="5" name="Picture 4">
            <a:extLst>
              <a:ext uri="{FF2B5EF4-FFF2-40B4-BE49-F238E27FC236}">
                <a16:creationId xmlns:a16="http://schemas.microsoft.com/office/drawing/2014/main" id="{8EA3CAE6-8C05-A04E-B648-49BEF0D97E63}"/>
              </a:ext>
            </a:extLst>
          </p:cNvPr>
          <p:cNvPicPr>
            <a:picLocks noChangeAspect="1"/>
          </p:cNvPicPr>
          <p:nvPr/>
        </p:nvPicPr>
        <p:blipFill>
          <a:blip r:embed="rId3"/>
          <a:stretch>
            <a:fillRect/>
          </a:stretch>
        </p:blipFill>
        <p:spPr>
          <a:xfrm>
            <a:off x="212640" y="2472231"/>
            <a:ext cx="4357004" cy="2004994"/>
          </a:xfrm>
          <a:prstGeom prst="rect">
            <a:avLst/>
          </a:prstGeom>
        </p:spPr>
      </p:pic>
      <p:pic>
        <p:nvPicPr>
          <p:cNvPr id="7" name="Picture 6">
            <a:extLst>
              <a:ext uri="{FF2B5EF4-FFF2-40B4-BE49-F238E27FC236}">
                <a16:creationId xmlns:a16="http://schemas.microsoft.com/office/drawing/2014/main" id="{0F630F9E-E781-63CB-46E5-3FB9A9966EA9}"/>
              </a:ext>
            </a:extLst>
          </p:cNvPr>
          <p:cNvPicPr>
            <a:picLocks noChangeAspect="1"/>
          </p:cNvPicPr>
          <p:nvPr/>
        </p:nvPicPr>
        <p:blipFill rotWithShape="1">
          <a:blip r:embed="rId4"/>
          <a:srcRect l="12922" t="15416" r="7884"/>
          <a:stretch/>
        </p:blipFill>
        <p:spPr>
          <a:xfrm>
            <a:off x="4668704" y="2083421"/>
            <a:ext cx="4262656" cy="2615054"/>
          </a:xfrm>
          <a:prstGeom prst="rect">
            <a:avLst/>
          </a:prstGeom>
        </p:spPr>
      </p:pic>
    </p:spTree>
    <p:extLst>
      <p:ext uri="{BB962C8B-B14F-4D97-AF65-F5344CB8AC3E}">
        <p14:creationId xmlns:p14="http://schemas.microsoft.com/office/powerpoint/2010/main" val="754988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Tech Outreach Team Goals for Web 101</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a:xfrm>
            <a:off x="311700" y="1152475"/>
            <a:ext cx="8520600" cy="2185085"/>
          </a:xfrm>
        </p:spPr>
        <p:txBody>
          <a:bodyPr>
            <a:normAutofit/>
          </a:bodyPr>
          <a:lstStyle/>
          <a:p>
            <a:pPr marL="114300" indent="0">
              <a:buNone/>
            </a:pPr>
            <a:r>
              <a:rPr lang="en-US" dirty="0">
                <a:solidFill>
                  <a:schemeClr val="bg1">
                    <a:lumMod val="10000"/>
                  </a:schemeClr>
                </a:solidFill>
                <a:latin typeface="Inter" panose="02000503000000020004" pitchFamily="2" charset="0"/>
                <a:ea typeface="Inter" panose="02000503000000020004" pitchFamily="2" charset="0"/>
              </a:rPr>
              <a:t>These goals guide the direction of the club and this course:</a:t>
            </a:r>
          </a:p>
          <a:p>
            <a:pPr marL="114300" indent="0">
              <a:buNone/>
            </a:pPr>
            <a:endParaRPr lang="en-US" dirty="0">
              <a:solidFill>
                <a:schemeClr val="bg1">
                  <a:lumMod val="10000"/>
                </a:schemeClr>
              </a:solidFill>
              <a:latin typeface="Inter" panose="02000503000000020004" pitchFamily="2" charset="0"/>
              <a:ea typeface="Inter" panose="02000503000000020004" pitchFamily="2" charset="0"/>
            </a:endParaRPr>
          </a:p>
          <a:p>
            <a:pPr marL="457200" marR="0" indent="-347472" algn="l" rtl="0">
              <a:lnSpc>
                <a:spcPct val="115000"/>
              </a:lnSpc>
              <a:spcBef>
                <a:spcPts val="0"/>
              </a:spcBef>
              <a:spcAft>
                <a:spcPts val="0"/>
              </a:spcAft>
            </a:pPr>
            <a:r>
              <a:rPr lang="en-US" sz="1800" b="1"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100%</a:t>
            </a:r>
            <a:r>
              <a:rPr lang="en-US" sz="1800" b="0"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 of students submit final projects</a:t>
            </a:r>
          </a:p>
          <a:p>
            <a:pPr lvl="1" indent="-347472"/>
            <a:r>
              <a:rPr lang="en-US" dirty="0">
                <a:solidFill>
                  <a:schemeClr val="bg1">
                    <a:lumMod val="10000"/>
                  </a:schemeClr>
                </a:solidFill>
                <a:latin typeface="Inter" panose="02000503000000020004" pitchFamily="2" charset="0"/>
                <a:ea typeface="Inter" panose="02000503000000020004" pitchFamily="2" charset="0"/>
              </a:rPr>
              <a:t>That means every one of you!</a:t>
            </a:r>
          </a:p>
          <a:p>
            <a:pPr marL="566928" lvl="1" indent="0">
              <a:buNone/>
            </a:pPr>
            <a:endParaRPr lang="en-US" dirty="0">
              <a:solidFill>
                <a:schemeClr val="bg1">
                  <a:lumMod val="10000"/>
                </a:schemeClr>
              </a:solidFill>
              <a:effectLst/>
            </a:endParaRPr>
          </a:p>
          <a:p>
            <a:pPr marL="457200" marR="0" indent="-347472" algn="l" rtl="0">
              <a:lnSpc>
                <a:spcPct val="115000"/>
              </a:lnSpc>
              <a:spcBef>
                <a:spcPts val="0"/>
              </a:spcBef>
              <a:spcAft>
                <a:spcPts val="0"/>
              </a:spcAft>
            </a:pPr>
            <a:r>
              <a:rPr lang="en-US" b="1" dirty="0">
                <a:solidFill>
                  <a:schemeClr val="bg1">
                    <a:lumMod val="10000"/>
                  </a:schemeClr>
                </a:solidFill>
                <a:latin typeface="Inter" panose="02000503000000020004" pitchFamily="2" charset="0"/>
                <a:ea typeface="Inter" panose="02000503000000020004" pitchFamily="2" charset="0"/>
                <a:cs typeface="Space Mono" panose="020B0604020202020204" charset="0"/>
              </a:rPr>
              <a:t>A</a:t>
            </a:r>
            <a:r>
              <a:rPr lang="en-US" sz="1800" b="1"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t least 75%</a:t>
            </a:r>
            <a:r>
              <a:rPr lang="en-US" sz="1800" b="0"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 of students return for Web 102</a:t>
            </a:r>
          </a:p>
          <a:p>
            <a:pPr lvl="1" indent="-347472"/>
            <a:r>
              <a:rPr lang="en-US" dirty="0">
                <a:solidFill>
                  <a:schemeClr val="bg1">
                    <a:lumMod val="10000"/>
                  </a:schemeClr>
                </a:solidFill>
                <a:latin typeface="Inter" panose="02000503000000020004" pitchFamily="2" charset="0"/>
                <a:ea typeface="Inter" panose="02000503000000020004" pitchFamily="2" charset="0"/>
              </a:rPr>
              <a:t>Hopefully almost all of you, if not all of you!</a:t>
            </a:r>
            <a:endParaRPr lang="en-US" dirty="0">
              <a:solidFill>
                <a:schemeClr val="bg1">
                  <a:lumMod val="10000"/>
                </a:schemeClr>
              </a:solidFill>
              <a:effectLst/>
            </a:endParaRPr>
          </a:p>
        </p:txBody>
      </p:sp>
      <p:grpSp>
        <p:nvGrpSpPr>
          <p:cNvPr id="7" name="Group 6">
            <a:extLst>
              <a:ext uri="{FF2B5EF4-FFF2-40B4-BE49-F238E27FC236}">
                <a16:creationId xmlns:a16="http://schemas.microsoft.com/office/drawing/2014/main" id="{E396FB8D-3894-20F7-8474-AC2C2E66148F}"/>
              </a:ext>
            </a:extLst>
          </p:cNvPr>
          <p:cNvGrpSpPr/>
          <p:nvPr/>
        </p:nvGrpSpPr>
        <p:grpSpPr>
          <a:xfrm>
            <a:off x="1840706" y="3550207"/>
            <a:ext cx="5462588" cy="1216848"/>
            <a:chOff x="1738312" y="3481627"/>
            <a:chExt cx="5462588" cy="1216848"/>
          </a:xfrm>
        </p:grpSpPr>
        <p:sp>
          <p:nvSpPr>
            <p:cNvPr id="5" name="TextBox 4">
              <a:extLst>
                <a:ext uri="{FF2B5EF4-FFF2-40B4-BE49-F238E27FC236}">
                  <a16:creationId xmlns:a16="http://schemas.microsoft.com/office/drawing/2014/main" id="{BA159372-59F4-CB8D-5B36-25806557FD44}"/>
                </a:ext>
              </a:extLst>
            </p:cNvPr>
            <p:cNvSpPr txBox="1"/>
            <p:nvPr/>
          </p:nvSpPr>
          <p:spPr>
            <a:xfrm>
              <a:off x="2267902" y="3481627"/>
              <a:ext cx="4932998" cy="1216848"/>
            </a:xfrm>
            <a:prstGeom prst="rect">
              <a:avLst/>
            </a:prstGeom>
            <a:solidFill>
              <a:schemeClr val="accent3"/>
            </a:solidFill>
            <a:ln w="19050">
              <a:solidFill>
                <a:schemeClr val="bg2">
                  <a:lumMod val="50000"/>
                </a:schemeClr>
              </a:solidFill>
            </a:ln>
          </p:spPr>
          <p:txBody>
            <a:bodyPr wrap="square" anchor="ctr" anchorCtr="0">
              <a:noAutofit/>
            </a:bodyPr>
            <a:lstStyle/>
            <a:p>
              <a:r>
                <a:rPr lang="en-US" sz="2000" b="1" dirty="0">
                  <a:solidFill>
                    <a:schemeClr val="bg2">
                      <a:lumMod val="50000"/>
                    </a:schemeClr>
                  </a:solidFill>
                  <a:latin typeface="Inter" panose="02000503000000020004" pitchFamily="2" charset="0"/>
                  <a:ea typeface="Inter" panose="02000503000000020004" pitchFamily="2" charset="0"/>
                </a:rPr>
                <a:t>  Student-driven</a:t>
              </a:r>
              <a:r>
                <a:rPr lang="en-US" sz="1800" dirty="0">
                  <a:solidFill>
                    <a:schemeClr val="bg2">
                      <a:lumMod val="50000"/>
                    </a:schemeClr>
                  </a:solidFill>
                  <a:latin typeface="Inter" panose="02000503000000020004" pitchFamily="2" charset="0"/>
                  <a:ea typeface="Inter" panose="02000503000000020004" pitchFamily="2" charset="0"/>
                </a:rPr>
                <a:t>, not curriculum driven</a:t>
              </a:r>
            </a:p>
            <a:p>
              <a:r>
                <a:rPr lang="en-US" sz="2000" b="1" dirty="0">
                  <a:solidFill>
                    <a:schemeClr val="bg2">
                      <a:lumMod val="50000"/>
                    </a:schemeClr>
                  </a:solidFill>
                  <a:latin typeface="Inter" panose="02000503000000020004" pitchFamily="2" charset="0"/>
                  <a:ea typeface="Inter" panose="02000503000000020004" pitchFamily="2" charset="0"/>
                </a:rPr>
                <a:t>  Joy-driven</a:t>
              </a:r>
              <a:r>
                <a:rPr lang="en-US" sz="1800" dirty="0">
                  <a:solidFill>
                    <a:schemeClr val="bg2">
                      <a:lumMod val="50000"/>
                    </a:schemeClr>
                  </a:solidFill>
                  <a:latin typeface="Inter" panose="02000503000000020004" pitchFamily="2" charset="0"/>
                  <a:ea typeface="Inter" panose="02000503000000020004" pitchFamily="2" charset="0"/>
                </a:rPr>
                <a:t>, not education-driven</a:t>
              </a:r>
            </a:p>
            <a:p>
              <a:r>
                <a:rPr lang="en-US" sz="2000" b="1" dirty="0">
                  <a:solidFill>
                    <a:schemeClr val="bg2">
                      <a:lumMod val="50000"/>
                    </a:schemeClr>
                  </a:solidFill>
                  <a:latin typeface="Inter" panose="02000503000000020004" pitchFamily="2" charset="0"/>
                  <a:ea typeface="Inter" panose="02000503000000020004" pitchFamily="2" charset="0"/>
                </a:rPr>
                <a:t>  Present-driven</a:t>
              </a:r>
              <a:r>
                <a:rPr lang="en-US" sz="1800" dirty="0">
                  <a:solidFill>
                    <a:schemeClr val="bg2">
                      <a:lumMod val="50000"/>
                    </a:schemeClr>
                  </a:solidFill>
                  <a:latin typeface="Inter" panose="02000503000000020004" pitchFamily="2" charset="0"/>
                  <a:ea typeface="Inter" panose="02000503000000020004" pitchFamily="2" charset="0"/>
                </a:rPr>
                <a:t>, not future-driven</a:t>
              </a:r>
            </a:p>
          </p:txBody>
        </p:sp>
        <p:sp>
          <p:nvSpPr>
            <p:cNvPr id="6" name="Rectangle 5">
              <a:extLst>
                <a:ext uri="{FF2B5EF4-FFF2-40B4-BE49-F238E27FC236}">
                  <a16:creationId xmlns:a16="http://schemas.microsoft.com/office/drawing/2014/main" id="{5817D280-F35E-3585-6AC9-60E6B40E7FAF}"/>
                </a:ext>
              </a:extLst>
            </p:cNvPr>
            <p:cNvSpPr/>
            <p:nvPr/>
          </p:nvSpPr>
          <p:spPr>
            <a:xfrm rot="16200000">
              <a:off x="1394683" y="3825256"/>
              <a:ext cx="1216848" cy="52959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Space Mono" panose="020B0604020202020204" charset="0"/>
                </a:rPr>
                <a:t>TENETS</a:t>
              </a:r>
            </a:p>
          </p:txBody>
        </p:sp>
      </p:grpSp>
    </p:spTree>
    <p:extLst>
      <p:ext uri="{BB962C8B-B14F-4D97-AF65-F5344CB8AC3E}">
        <p14:creationId xmlns:p14="http://schemas.microsoft.com/office/powerpoint/2010/main" val="2134112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Instructor Expectations</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a:xfrm>
            <a:off x="311700" y="1152475"/>
            <a:ext cx="8520600" cy="1240868"/>
          </a:xfrm>
        </p:spPr>
        <p:txBody>
          <a:bodyPr/>
          <a:lstStyle/>
          <a:p>
            <a:r>
              <a:rPr lang="en-US" dirty="0">
                <a:latin typeface="Inter" panose="02000503000000020004" pitchFamily="2" charset="0"/>
                <a:ea typeface="Inter" panose="02000503000000020004" pitchFamily="2" charset="0"/>
              </a:rPr>
              <a:t>Provide a delightful, memorable, impactful experience</a:t>
            </a:r>
          </a:p>
          <a:p>
            <a:r>
              <a:rPr lang="en-US" dirty="0">
                <a:latin typeface="Inter" panose="02000503000000020004" pitchFamily="2" charset="0"/>
                <a:ea typeface="Inter" panose="02000503000000020004" pitchFamily="2" charset="0"/>
              </a:rPr>
              <a:t>Create a supportive, inclusive classroom environment</a:t>
            </a:r>
          </a:p>
          <a:p>
            <a:r>
              <a:rPr lang="en-US" dirty="0">
                <a:latin typeface="Inter" panose="02000503000000020004" pitchFamily="2" charset="0"/>
                <a:ea typeface="Inter" panose="02000503000000020004" pitchFamily="2" charset="0"/>
              </a:rPr>
              <a:t>Teach with honesty and integrity</a:t>
            </a:r>
          </a:p>
          <a:p>
            <a:pPr marL="114300" indent="0">
              <a:buNone/>
            </a:pPr>
            <a:endParaRPr lang="en-US" dirty="0">
              <a:latin typeface="Inter" panose="02000503000000020004" pitchFamily="2" charset="0"/>
              <a:ea typeface="Inter" panose="02000503000000020004" pitchFamily="2" charset="0"/>
            </a:endParaRPr>
          </a:p>
          <a:p>
            <a:endParaRPr lang="en-US" dirty="0">
              <a:latin typeface="Inter" panose="02000503000000020004" pitchFamily="2" charset="0"/>
              <a:ea typeface="Inter" panose="02000503000000020004" pitchFamily="2" charset="0"/>
            </a:endParaRPr>
          </a:p>
        </p:txBody>
      </p:sp>
      <p:sp>
        <p:nvSpPr>
          <p:cNvPr id="4" name="Title 1">
            <a:extLst>
              <a:ext uri="{FF2B5EF4-FFF2-40B4-BE49-F238E27FC236}">
                <a16:creationId xmlns:a16="http://schemas.microsoft.com/office/drawing/2014/main" id="{3A668DF1-1455-0E27-BEF1-3B8BF5F81A54}"/>
              </a:ext>
            </a:extLst>
          </p:cNvPr>
          <p:cNvSpPr txBox="1">
            <a:spLocks/>
          </p:cNvSpPr>
          <p:nvPr/>
        </p:nvSpPr>
        <p:spPr>
          <a:xfrm>
            <a:off x="311700" y="2750157"/>
            <a:ext cx="8520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tomic Age"/>
              <a:buNone/>
              <a:defRPr sz="2800" b="0" i="0" u="none" strike="noStrike" cap="none">
                <a:solidFill>
                  <a:schemeClr val="dk1"/>
                </a:solidFill>
                <a:latin typeface="Atomic Age"/>
                <a:ea typeface="Atomic Age"/>
                <a:cs typeface="Atomic Age"/>
                <a:sym typeface="Atomic Ag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3200" dirty="0"/>
              <a:t>Student Expectations</a:t>
            </a:r>
          </a:p>
        </p:txBody>
      </p:sp>
      <p:sp>
        <p:nvSpPr>
          <p:cNvPr id="5" name="Text Placeholder 2">
            <a:extLst>
              <a:ext uri="{FF2B5EF4-FFF2-40B4-BE49-F238E27FC236}">
                <a16:creationId xmlns:a16="http://schemas.microsoft.com/office/drawing/2014/main" id="{32D5C85A-2052-F1BE-90D2-3EFE4F111DEE}"/>
              </a:ext>
            </a:extLst>
          </p:cNvPr>
          <p:cNvSpPr txBox="1">
            <a:spLocks/>
          </p:cNvSpPr>
          <p:nvPr/>
        </p:nvSpPr>
        <p:spPr>
          <a:xfrm>
            <a:off x="311700" y="3457607"/>
            <a:ext cx="8520600" cy="1240868"/>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Space Mono"/>
              <a:buChar char="●"/>
              <a:defRPr sz="1800" b="0" i="0" u="none" strike="noStrike" cap="none">
                <a:solidFill>
                  <a:schemeClr val="dk2"/>
                </a:solidFill>
                <a:latin typeface="Space Mono"/>
                <a:ea typeface="Space Mono"/>
                <a:cs typeface="Space Mono"/>
                <a:sym typeface="Space Mono"/>
              </a:defRPr>
            </a:lvl1pPr>
            <a:lvl2pPr marL="914400" marR="0" lvl="1" indent="-317500" algn="l" rtl="0">
              <a:lnSpc>
                <a:spcPct val="115000"/>
              </a:lnSpc>
              <a:spcBef>
                <a:spcPts val="0"/>
              </a:spcBef>
              <a:spcAft>
                <a:spcPts val="0"/>
              </a:spcAft>
              <a:buClr>
                <a:schemeClr val="dk2"/>
              </a:buClr>
              <a:buSzPts val="1400"/>
              <a:buFont typeface="Space Mono"/>
              <a:buChar char="○"/>
              <a:defRPr sz="1400" b="0" i="0" u="none" strike="noStrike" cap="none">
                <a:solidFill>
                  <a:schemeClr val="dk2"/>
                </a:solidFill>
                <a:latin typeface="Space Mono"/>
                <a:ea typeface="Space Mono"/>
                <a:cs typeface="Space Mono"/>
                <a:sym typeface="Space Mono"/>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r>
              <a:rPr lang="en-US" dirty="0">
                <a:latin typeface="Inter" panose="02000503000000020004" pitchFamily="2" charset="0"/>
                <a:ea typeface="Inter" panose="02000503000000020004" pitchFamily="2" charset="0"/>
              </a:rPr>
              <a:t>By the end of the semester, build a website that is meaningful to you</a:t>
            </a:r>
          </a:p>
          <a:p>
            <a:r>
              <a:rPr lang="en-US" dirty="0">
                <a:latin typeface="Inter" panose="02000503000000020004" pitchFamily="2" charset="0"/>
                <a:ea typeface="Inter" panose="02000503000000020004" pitchFamily="2" charset="0"/>
              </a:rPr>
              <a:t>Communicate your feelings with instructors</a:t>
            </a:r>
          </a:p>
          <a:p>
            <a:r>
              <a:rPr lang="en-US" dirty="0">
                <a:latin typeface="Inter" panose="02000503000000020004" pitchFamily="2" charset="0"/>
                <a:ea typeface="Inter" panose="02000503000000020004" pitchFamily="2" charset="0"/>
              </a:rPr>
              <a:t>Respect your instructors and fellow students</a:t>
            </a:r>
          </a:p>
          <a:p>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3010738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Star: 5 Points 60">
            <a:extLst>
              <a:ext uri="{FF2B5EF4-FFF2-40B4-BE49-F238E27FC236}">
                <a16:creationId xmlns:a16="http://schemas.microsoft.com/office/drawing/2014/main" id="{0FA8E6DE-E931-F877-699B-88FD66AB877B}"/>
              </a:ext>
            </a:extLst>
          </p:cNvPr>
          <p:cNvSpPr/>
          <p:nvPr/>
        </p:nvSpPr>
        <p:spPr>
          <a:xfrm>
            <a:off x="731520" y="1219199"/>
            <a:ext cx="312216" cy="287460"/>
          </a:xfrm>
          <a:prstGeom prst="star5">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499C0E17-147B-7EAA-066D-6021BAC5EAE0}"/>
              </a:ext>
            </a:extLst>
          </p:cNvPr>
          <p:cNvSpPr txBox="1"/>
          <p:nvPr/>
        </p:nvSpPr>
        <p:spPr>
          <a:xfrm>
            <a:off x="815331" y="1020961"/>
            <a:ext cx="1218603" cy="307777"/>
          </a:xfrm>
          <a:prstGeom prst="rect">
            <a:avLst/>
          </a:prstGeom>
          <a:noFill/>
        </p:spPr>
        <p:txBody>
          <a:bodyPr wrap="none" rtlCol="0">
            <a:spAutoFit/>
          </a:bodyPr>
          <a:lstStyle/>
          <a:p>
            <a:r>
              <a:rPr lang="en-US" dirty="0"/>
              <a:t>You are here</a:t>
            </a:r>
          </a:p>
        </p:txBody>
      </p:sp>
    </p:spTree>
    <p:extLst>
      <p:ext uri="{BB962C8B-B14F-4D97-AF65-F5344CB8AC3E}">
        <p14:creationId xmlns:p14="http://schemas.microsoft.com/office/powerpoint/2010/main" val="605678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1880695" y="1146570"/>
            <a:ext cx="6927914" cy="33623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solidFill>
                  <a:srgbClr val="FFFFFF"/>
                </a:solidFill>
              </a:rPr>
              <a:t>By the end of Web 101…</a:t>
            </a:r>
          </a:p>
          <a:p>
            <a:pPr algn="ctr"/>
            <a:endParaRPr lang="en-US" b="1" dirty="0">
              <a:solidFill>
                <a:srgbClr val="FFFFFF"/>
              </a:solidFill>
            </a:endParaRPr>
          </a:p>
          <a:p>
            <a:pPr algn="ctr"/>
            <a:r>
              <a:rPr lang="en-US" b="1" dirty="0">
                <a:solidFill>
                  <a:srgbClr val="FFFFFF"/>
                </a:solidFill>
                <a:hlinkClick r:id="rId3">
                  <a:extLst>
                    <a:ext uri="{A12FA001-AC4F-418D-AE19-62706E023703}">
                      <ahyp:hlinkClr xmlns:ahyp="http://schemas.microsoft.com/office/drawing/2018/hyperlinkcolor" val="tx"/>
                    </a:ext>
                  </a:extLst>
                </a:hlinkClick>
              </a:rPr>
              <a:t>https://hylandtechclub.com/showcase/Web101/Brooke/index.html</a:t>
            </a:r>
            <a:endParaRPr lang="en-US" b="1" dirty="0">
              <a:solidFill>
                <a:srgbClr val="FFFFFF"/>
              </a:solidFill>
            </a:endParaRPr>
          </a:p>
          <a:p>
            <a:pPr algn="ctr"/>
            <a:endParaRPr lang="en-US" b="1" dirty="0">
              <a:solidFill>
                <a:srgbClr val="FFFFFF"/>
              </a:solidFill>
            </a:endParaRPr>
          </a:p>
          <a:p>
            <a:pPr algn="ctr"/>
            <a:r>
              <a:rPr lang="en-US" b="1" dirty="0">
                <a:solidFill>
                  <a:srgbClr val="FFFFFF"/>
                </a:solidFill>
                <a:hlinkClick r:id="rId4">
                  <a:extLst>
                    <a:ext uri="{A12FA001-AC4F-418D-AE19-62706E023703}">
                      <ahyp:hlinkClr xmlns:ahyp="http://schemas.microsoft.com/office/drawing/2018/hyperlinkcolor" val="tx"/>
                    </a:ext>
                  </a:extLst>
                </a:hlinkClick>
              </a:rPr>
              <a:t>https://hylandtechclub.com/showcase/Web101/Aidan/index.html</a:t>
            </a:r>
            <a:endParaRPr lang="en-US" b="1" dirty="0">
              <a:solidFill>
                <a:srgbClr val="FFFFFF"/>
              </a:solidFill>
            </a:endParaRPr>
          </a:p>
          <a:p>
            <a:pPr algn="ctr"/>
            <a:endParaRPr lang="en-US" b="1" dirty="0">
              <a:solidFill>
                <a:srgbClr val="FFFFFF"/>
              </a:solidFill>
            </a:endParaRPr>
          </a:p>
          <a:p>
            <a:pPr algn="ctr"/>
            <a:r>
              <a:rPr lang="en-US" b="1" dirty="0">
                <a:solidFill>
                  <a:srgbClr val="FFFFFF"/>
                </a:solidFill>
                <a:hlinkClick r:id="rId5">
                  <a:extLst>
                    <a:ext uri="{A12FA001-AC4F-418D-AE19-62706E023703}">
                      <ahyp:hlinkClr xmlns:ahyp="http://schemas.microsoft.com/office/drawing/2018/hyperlinkcolor" val="tx"/>
                    </a:ext>
                  </a:extLst>
                </a:hlinkClick>
              </a:rPr>
              <a:t>https://hylandtechclub.com/showcase/Web101/Cool/index.html</a:t>
            </a:r>
            <a:endParaRPr lang="en-US" b="1" dirty="0">
              <a:solidFill>
                <a:srgbClr val="FFFFFF"/>
              </a:solidFill>
            </a:endParaRPr>
          </a:p>
        </p:txBody>
      </p:sp>
    </p:spTree>
    <p:extLst>
      <p:ext uri="{BB962C8B-B14F-4D97-AF65-F5344CB8AC3E}">
        <p14:creationId xmlns:p14="http://schemas.microsoft.com/office/powerpoint/2010/main" val="14024771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4069608" y="1164031"/>
            <a:ext cx="5003231" cy="352546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400" b="1" dirty="0">
                <a:solidFill>
                  <a:schemeClr val="bg1">
                    <a:lumMod val="10000"/>
                  </a:schemeClr>
                </a:solidFill>
              </a:rPr>
              <a:t>Through Web 102 and Web 103…</a:t>
            </a:r>
          </a:p>
          <a:p>
            <a:pPr algn="ctr"/>
            <a:endParaRPr lang="en-US" sz="2400" b="1" dirty="0">
              <a:solidFill>
                <a:schemeClr val="bg1">
                  <a:lumMod val="10000"/>
                </a:schemeClr>
              </a:solidFill>
            </a:endParaRPr>
          </a:p>
          <a:p>
            <a:pPr algn="ctr"/>
            <a:r>
              <a:rPr lang="en-US" sz="1050" b="1" dirty="0">
                <a:solidFill>
                  <a:schemeClr val="bg1">
                    <a:lumMod val="10000"/>
                  </a:schemeClr>
                </a:solidFill>
                <a:hlinkClick r:id="rId3"/>
              </a:rPr>
              <a:t>https://hylandtechclub.com/showcase/Web103/GetCat/index.html</a:t>
            </a:r>
            <a:endParaRPr lang="en-US" sz="1050" b="1" dirty="0">
              <a:solidFill>
                <a:schemeClr val="bg1">
                  <a:lumMod val="10000"/>
                </a:schemeClr>
              </a:solidFill>
            </a:endParaRPr>
          </a:p>
          <a:p>
            <a:pPr algn="ctr"/>
            <a:endParaRPr lang="en-US" sz="1600" b="1" dirty="0">
              <a:solidFill>
                <a:schemeClr val="bg1">
                  <a:lumMod val="10000"/>
                </a:schemeClr>
              </a:solidFill>
            </a:endParaRPr>
          </a:p>
          <a:p>
            <a:pPr algn="ctr"/>
            <a:r>
              <a:rPr lang="en-US" sz="1050" b="1" dirty="0">
                <a:solidFill>
                  <a:schemeClr val="bg1">
                    <a:lumMod val="10000"/>
                  </a:schemeClr>
                </a:solidFill>
                <a:hlinkClick r:id="rId4"/>
              </a:rPr>
              <a:t>https://hylandtechclub.com/showcase/Web102/SpunchBopOS/index.html</a:t>
            </a:r>
            <a:endParaRPr lang="en-US" sz="1600" b="1" dirty="0">
              <a:solidFill>
                <a:schemeClr val="bg1">
                  <a:lumMod val="10000"/>
                </a:schemeClr>
              </a:solidFill>
            </a:endParaRPr>
          </a:p>
        </p:txBody>
      </p:sp>
    </p:spTree>
    <p:extLst>
      <p:ext uri="{BB962C8B-B14F-4D97-AF65-F5344CB8AC3E}">
        <p14:creationId xmlns:p14="http://schemas.microsoft.com/office/powerpoint/2010/main" val="1245724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imple Light">
  <a:themeElements>
    <a:clrScheme name="Simple Light">
      <a:dk1>
        <a:srgbClr val="CF2525"/>
      </a:dk1>
      <a:lt1>
        <a:srgbClr val="DFDFDF"/>
      </a:lt1>
      <a:dk2>
        <a:srgbClr val="4E4D4D"/>
      </a:dk2>
      <a:lt2>
        <a:srgbClr val="FFD1D1"/>
      </a:lt2>
      <a:accent1>
        <a:srgbClr val="005FFF"/>
      </a:accent1>
      <a:accent2>
        <a:srgbClr val="FFEA42"/>
      </a:accent2>
      <a:accent3>
        <a:srgbClr val="AEE4FF"/>
      </a:accent3>
      <a:accent4>
        <a:srgbClr val="FFA62F"/>
      </a:accent4>
      <a:accent5>
        <a:srgbClr val="0097A7"/>
      </a:accent5>
      <a:accent6>
        <a:srgbClr val="10E619"/>
      </a:accent6>
      <a:hlink>
        <a:srgbClr val="C954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505</TotalTime>
  <Words>2415</Words>
  <Application>Microsoft Office PowerPoint</Application>
  <PresentationFormat>On-screen Show (16:9)</PresentationFormat>
  <Paragraphs>270</Paragraphs>
  <Slides>24</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Atomic Age</vt:lpstr>
      <vt:lpstr>Space Mono</vt:lpstr>
      <vt:lpstr>Consolas</vt:lpstr>
      <vt:lpstr>Arial</vt:lpstr>
      <vt:lpstr>Inter</vt:lpstr>
      <vt:lpstr>Simple Light</vt:lpstr>
      <vt:lpstr>W E L C O M E</vt:lpstr>
      <vt:lpstr>PowerPoint Presentation</vt:lpstr>
      <vt:lpstr>Course Overview</vt:lpstr>
      <vt:lpstr>hylandtechclub.com</vt:lpstr>
      <vt:lpstr>Tech Outreach Team Goals for Web 101</vt:lpstr>
      <vt:lpstr>Instructor Expectations</vt:lpstr>
      <vt:lpstr>The Journey</vt:lpstr>
      <vt:lpstr>The Journey</vt:lpstr>
      <vt:lpstr>The Journey</vt:lpstr>
      <vt:lpstr>The Journey</vt:lpstr>
      <vt:lpstr>Friendivia!</vt:lpstr>
      <vt:lpstr>Presentation</vt:lpstr>
      <vt:lpstr>PowerPoint Presentation</vt:lpstr>
      <vt:lpstr>one example: Wikipedia</vt:lpstr>
      <vt:lpstr>HTML</vt:lpstr>
      <vt:lpstr>HTML Elements</vt:lpstr>
      <vt:lpstr>Our First HTML Element: A Header</vt:lpstr>
      <vt:lpstr>CSS Style</vt:lpstr>
      <vt:lpstr>Replit Setup</vt:lpstr>
      <vt:lpstr>Replit Overview</vt:lpstr>
      <vt:lpstr>Replit Overview</vt:lpstr>
      <vt:lpstr>Replit Overview</vt:lpstr>
      <vt:lpstr>Code-Along Activity</vt:lpstr>
      <vt:lpstr>Blooket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 E L C O M E</dc:title>
  <cp:lastModifiedBy>Joseph Maxwell</cp:lastModifiedBy>
  <cp:revision>19</cp:revision>
  <dcterms:modified xsi:type="dcterms:W3CDTF">2024-07-08T19:35:08Z</dcterms:modified>
</cp:coreProperties>
</file>